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sldIdLst>
    <p:sldId id="256" r:id="rId2"/>
    <p:sldId id="340" r:id="rId3"/>
    <p:sldId id="333" r:id="rId4"/>
    <p:sldId id="334" r:id="rId5"/>
    <p:sldId id="259" r:id="rId6"/>
    <p:sldId id="258" r:id="rId7"/>
    <p:sldId id="322" r:id="rId8"/>
    <p:sldId id="267" r:id="rId9"/>
    <p:sldId id="324" r:id="rId10"/>
    <p:sldId id="376" r:id="rId11"/>
    <p:sldId id="274" r:id="rId12"/>
    <p:sldId id="335" r:id="rId13"/>
    <p:sldId id="377" r:id="rId14"/>
    <p:sldId id="384" r:id="rId15"/>
    <p:sldId id="394" r:id="rId16"/>
    <p:sldId id="395" r:id="rId17"/>
    <p:sldId id="396" r:id="rId18"/>
    <p:sldId id="385" r:id="rId19"/>
    <p:sldId id="378" r:id="rId20"/>
    <p:sldId id="301" r:id="rId21"/>
    <p:sldId id="270" r:id="rId22"/>
    <p:sldId id="312" r:id="rId23"/>
    <p:sldId id="397" r:id="rId24"/>
    <p:sldId id="336" r:id="rId25"/>
    <p:sldId id="327" r:id="rId26"/>
    <p:sldId id="338" r:id="rId27"/>
    <p:sldId id="337" r:id="rId28"/>
    <p:sldId id="276" r:id="rId29"/>
    <p:sldId id="284" r:id="rId30"/>
    <p:sldId id="278" r:id="rId31"/>
    <p:sldId id="279" r:id="rId32"/>
    <p:sldId id="342" r:id="rId33"/>
    <p:sldId id="345" r:id="rId34"/>
    <p:sldId id="275" r:id="rId35"/>
    <p:sldId id="321" r:id="rId36"/>
    <p:sldId id="319" r:id="rId37"/>
    <p:sldId id="277" r:id="rId38"/>
    <p:sldId id="285" r:id="rId39"/>
    <p:sldId id="286" r:id="rId40"/>
    <p:sldId id="325" r:id="rId41"/>
    <p:sldId id="379" r:id="rId42"/>
    <p:sldId id="380" r:id="rId43"/>
    <p:sldId id="381" r:id="rId44"/>
    <p:sldId id="382" r:id="rId45"/>
    <p:sldId id="383" r:id="rId46"/>
    <p:sldId id="330" r:id="rId47"/>
    <p:sldId id="308" r:id="rId48"/>
    <p:sldId id="280" r:id="rId49"/>
    <p:sldId id="281" r:id="rId50"/>
    <p:sldId id="328" r:id="rId51"/>
    <p:sldId id="282" r:id="rId52"/>
    <p:sldId id="329" r:id="rId53"/>
    <p:sldId id="344" r:id="rId54"/>
    <p:sldId id="341" r:id="rId55"/>
    <p:sldId id="386" r:id="rId56"/>
    <p:sldId id="372" r:id="rId57"/>
    <p:sldId id="373" r:id="rId58"/>
    <p:sldId id="374" r:id="rId59"/>
    <p:sldId id="339" r:id="rId60"/>
    <p:sldId id="287" r:id="rId61"/>
    <p:sldId id="346" r:id="rId62"/>
    <p:sldId id="347" r:id="rId63"/>
    <p:sldId id="348" r:id="rId64"/>
    <p:sldId id="349" r:id="rId65"/>
    <p:sldId id="356" r:id="rId66"/>
    <p:sldId id="361" r:id="rId67"/>
    <p:sldId id="363" r:id="rId68"/>
    <p:sldId id="366" r:id="rId69"/>
    <p:sldId id="367" r:id="rId70"/>
    <p:sldId id="368" r:id="rId71"/>
    <p:sldId id="370" r:id="rId72"/>
    <p:sldId id="391" r:id="rId73"/>
    <p:sldId id="392" r:id="rId74"/>
    <p:sldId id="393" r:id="rId75"/>
    <p:sldId id="390" r:id="rId76"/>
    <p:sldId id="375" r:id="rId77"/>
    <p:sldId id="369" r:id="rId78"/>
    <p:sldId id="353" r:id="rId79"/>
    <p:sldId id="354" r:id="rId80"/>
    <p:sldId id="357" r:id="rId81"/>
    <p:sldId id="371" r:id="rId82"/>
    <p:sldId id="362" r:id="rId83"/>
    <p:sldId id="364" r:id="rId84"/>
    <p:sldId id="387" r:id="rId85"/>
    <p:sldId id="388" r:id="rId86"/>
    <p:sldId id="389" r:id="rId87"/>
    <p:sldId id="358" r:id="rId88"/>
    <p:sldId id="359" r:id="rId89"/>
    <p:sldId id="331" r:id="rId90"/>
    <p:sldId id="355" r:id="rId9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20" autoAdjust="0"/>
    <p:restoredTop sz="94660"/>
  </p:normalViewPr>
  <p:slideViewPr>
    <p:cSldViewPr snapToGrid="0">
      <p:cViewPr varScale="1">
        <p:scale>
          <a:sx n="115" d="100"/>
          <a:sy n="115" d="100"/>
        </p:scale>
        <p:origin x="24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8T17:32:43.69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130 290,'0'0,"0"-1,0 1,1 0,-1-1,0 1,0 0,0-1,0 1,0 0,1 0,-1-1,0 1,0 0,0-1,1 1,-1 0,0 0,1 0,-1-1,0 1,0 0,1 0,-1 0,0 0,1-1,-1 1,1 0,10-2,-7 1,31-5,-1 2,19 1,71 2,-4 1,-48-5,-42 2,0 1,1 2,21 2,112 10,-95-9,0 3,40 10,-20-1,0-4,24-3,100 15,-150-13,48 5,35-6,96-7,-179-8,0-1,31-11,-9 3,-36 5,42-15,-45 11,1 2,5 2,242-38,-219 34,-18 2,3 3,56-5,-2-1,1 5,4 5,813 7,-924-2,1 1,0 1,0-1,1 2,17 2,-25-4,7 0,0 1,0 0,0 0,2 1,-9-2,0 0,0 0,0 0,0 0,0 0,-1 0,1 0,0 1,-1-1,1 0,0 1,-1 0,0-1,1 1,-1 0,0 0,0-1,0 1,0 0,0 2,1 3,-1 0,1 0,-2 1,1-1,-1 1,0-1,-1 3,1-7,0 0,-1-1,1 1,-1 0,1 0,-1 0,0 0,-1-1,1 1,0-1,-1 1,1-1,-1 1,0-1,0 0,0 0,0 0,0 0,-2 2,-3 0,-1-1,0 1,0-1,1 0,-2-1,1 0,0 0,0-1,-7 0,-15 1,-1-2,-2-2,-17 1,26 0,-21-4,19 2,-13 0,-457 3,240 1,173-2,-377 11,242 2,129-8,-66 10,-63 16,56-5,-99 18,71-8,-4-9,55-13,-116-6,160-10,1-5,1-3,-50-14,-83-29,-40-9,241 58,4 1,0 0,-1 1,-8 0,-69-3,-2 0,100 6,-2 0,0 0,0 0,0 0,0-1,0 1,-3-2,5 2,1-1,-1 1,0 0,0-1,1 1,-1-1,1 1,-1-1,0 1,1-1,-1 0,1 1,-1-1,1 1,0-1,-1 0,1 0,0 1,-1-1,1 0,0 0,0 1,0-1,-1 0,1 0,0 0,0 1,0-2,1-4,0 0,-1 1,2-1,-1 0,1 1,0-1,0 1,0-1,1 0,3-5,1 0,-1 1,8-8,-12 15,1 0,0 0,0 0,1 0,-1 1,0-1,1 1,0 0,-1 0,1 0,0 1,0-1,1 1,7-2,1 0,0 1,7 0,9-1,28-2,1 2,36 4,-28 0,-25 0,0 2,0 1,-1 3,11 4,85 15,2-5,96 0,12-12,-154-5,0-5,79-10,-131 6,292-44,-187 25,-8 2,-104 17,-1 2,1 2,26 2,-11 0,10-3,203-8,-206 10,77-1,-114-1,0-1,13-3,-14 1,1 2,-1 0,2 1,-15 2,1 0,-1-1,0 0,1 0,-1 0,0-1,0 1,0-1,0 0,0 0,0-1,0 1,-1-1,1 1,-1-1,0 0,1-1,-2 1,1-1,2-3,41-50,-30 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8T17:32:43.69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130 290,'0'0,"0"-1,0 1,1 0,-1-1,0 1,0 0,0-1,0 1,0 0,1 0,-1-1,0 1,0 0,0-1,1 1,-1 0,0 0,1 0,-1-1,0 1,0 0,1 0,-1 0,0 0,1-1,-1 1,1 0,10-2,-7 1,31-5,-1 2,19 1,71 2,-4 1,-48-5,-42 2,0 1,1 2,21 2,112 10,-95-9,0 3,40 10,-20-1,0-4,24-3,100 15,-150-13,48 5,35-6,96-7,-179-8,0-1,31-11,-9 3,-36 5,42-15,-45 11,1 2,5 2,242-38,-219 34,-18 2,3 3,56-5,-2-1,1 5,4 5,813 7,-924-2,1 1,0 1,0-1,1 2,17 2,-25-4,7 0,0 1,0 0,0 0,2 1,-9-2,0 0,0 0,0 0,0 0,0 0,-1 0,1 0,0 1,-1-1,1 0,0 1,-1 0,0-1,1 1,-1 0,0 0,0-1,0 1,0 0,0 2,1 3,-1 0,1 0,-2 1,1-1,-1 1,0-1,-1 3,1-7,0 0,-1-1,1 1,-1 0,1 0,-1 0,0 0,-1-1,1 1,0-1,-1 1,1-1,-1 1,0-1,0 0,0 0,0 0,0 0,-2 2,-3 0,-1-1,0 1,0-1,1 0,-2-1,1 0,0 0,0-1,-7 0,-15 1,-1-2,-2-2,-17 1,26 0,-21-4,19 2,-13 0,-457 3,240 1,173-2,-377 11,242 2,129-8,-66 10,-63 16,56-5,-99 18,71-8,-4-9,55-13,-116-6,160-10,1-5,1-3,-50-14,-83-29,-40-9,241 58,4 1,0 0,-1 1,-8 0,-69-3,-2 0,100 6,-2 0,0 0,0 0,0 0,0-1,0 1,-3-2,5 2,1-1,-1 1,0 0,0-1,1 1,-1-1,1 1,-1-1,0 1,1-1,-1 0,1 1,-1-1,1 1,0-1,-1 0,1 0,0 1,-1-1,1 0,0 0,0 1,0-1,-1 0,1 0,0 0,0 1,0-2,1-4,0 0,-1 1,2-1,-1 0,1 1,0-1,0 1,0-1,1 0,3-5,1 0,-1 1,8-8,-12 15,1 0,0 0,0 0,1 0,-1 1,0-1,1 1,0 0,-1 0,1 0,0 1,0-1,1 1,7-2,1 0,0 1,7 0,9-1,28-2,1 2,36 4,-28 0,-25 0,0 2,0 1,-1 3,11 4,85 15,2-5,96 0,12-12,-154-5,0-5,79-10,-131 6,292-44,-187 25,-8 2,-104 17,-1 2,1 2,26 2,-11 0,10-3,203-8,-206 10,77-1,-114-1,0-1,13-3,-14 1,1 2,-1 0,2 1,-15 2,1 0,-1-1,0 0,1 0,-1 0,0-1,0 1,0-1,0 0,0 0,0-1,0 1,-1-1,1 1,-1-1,0 0,1-1,-2 1,1-1,2-3,41-50,-30 40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519921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3936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5779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6307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48A87A34-81AB-432B-8DAE-1953F412C126}" type="datetimeFigureOut">
              <a:rPr lang="en-US" smtClean="0"/>
              <a:t>4/15/2022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760216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8A87A34-81AB-432B-8DAE-1953F412C126}" type="datetimeFigureOut">
              <a:rPr lang="en-US" smtClean="0"/>
              <a:t>4/15/2022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7059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8A87A34-81AB-432B-8DAE-1953F412C126}" type="datetimeFigureOut">
              <a:rPr lang="en-US" smtClean="0"/>
              <a:pPr/>
              <a:t>4/15/2022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40249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169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45781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48A87A34-81AB-432B-8DAE-1953F412C126}" type="datetimeFigureOut">
              <a:rPr lang="en-US" smtClean="0"/>
              <a:t>4/15/2022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3919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8A87A34-81AB-432B-8DAE-1953F412C126}" type="datetimeFigureOut">
              <a:rPr lang="en-US" smtClean="0"/>
              <a:pPr/>
              <a:t>4/15/2022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3476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8A87A34-81AB-432B-8DAE-1953F412C126}" type="datetimeFigureOut">
              <a:rPr lang="en-US" smtClean="0"/>
              <a:pPr/>
              <a:t>4/15/2022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43106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travel-expense.finance.columbia.edu/sites/default/files/content/Site%20Documents/Business%20Travel/WTI%20Transaction%20Fees%202020.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travel-expense.finance.columbia.edu/sites/default/files/content/Site%20Documents/Business%20Travel/WTI%20Transaction%20Fees%202020.pdf" TargetMode="External"/><Relationship Id="rId2" Type="http://schemas.openxmlformats.org/officeDocument/2006/relationships/hyperlink" Target="https://travel-expense.finance.columbia.edu/content/video-creating-and-submitting-business-expense-repor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globaltravel.columbia.edu/content/isos-mytrips" TargetMode="External"/><Relationship Id="rId2" Type="http://schemas.openxmlformats.org/officeDocument/2006/relationships/hyperlink" Target="https://globaltravel.columbia.edu/content/international-travel-restrictions" TargetMode="External"/><Relationship Id="rId1" Type="http://schemas.openxmlformats.org/officeDocument/2006/relationships/slideLayout" Target="../slideLayouts/slideLayout2.xml"/><Relationship Id="rId4" Type="http://schemas.openxmlformats.org/officeDocument/2006/relationships/hyperlink" Target="https://globaltravel.columbia.edu/content/isos-pre-trip-itinerary-review-for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globaltravel.columbia.edu/content/about-global-travel-and-international-travel-planning-policy" TargetMode="External"/><Relationship Id="rId2" Type="http://schemas.openxmlformats.org/officeDocument/2006/relationships/hyperlink" Target="https://globaltravel.columbia.edu/content/international-travel-restrictions"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travel-expense.finance.columbia.edu/sites/default/files/content/Finance%20Training/Job%20Aids/Job_Aid_Concur_Profile_Delegates.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file:///\\sipac.sipa.columbia.edu\staffns1\sipa\Shared\weai\Financial%20Accounting\Fly%20America%20Act\fly_exception_memo.xls" TargetMode="External"/><Relationship Id="rId2" Type="http://schemas.openxmlformats.org/officeDocument/2006/relationships/hyperlink" Target="https://www.gsa.gov/policy-regulations/policy/travel-management-policy/fly-america-act"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s://www.finance.columbia.edu/content/learn-about-university-wide-purchasing-agreements-uwpa"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s://finance.columbia.edu/procurement/purchasing"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finance.columbia.edu/sites/default/files/content/Finance%20Documents/Forms/Supplier%20Guide/Independent_Contractor_Certification_JAN2017.pdf" TargetMode="External"/><Relationship Id="rId7" Type="http://schemas.openxmlformats.org/officeDocument/2006/relationships/hyperlink" Target="https://finance.columbia.edu/procurement/purchasing" TargetMode="External"/><Relationship Id="rId2" Type="http://schemas.openxmlformats.org/officeDocument/2006/relationships/hyperlink" Target="https://www.cc-seas.columbia.edu/sites/dsa/files/forms/Scope%20of%20Work_Jan%202017_Editable.pdf" TargetMode="External"/><Relationship Id="rId1" Type="http://schemas.openxmlformats.org/officeDocument/2006/relationships/slideLayout" Target="../slideLayouts/slideLayout3.xml"/><Relationship Id="rId6" Type="http://schemas.openxmlformats.org/officeDocument/2006/relationships/hyperlink" Target="https://www.finance.columbia.edu/content/buying-and-paying" TargetMode="External"/><Relationship Id="rId5" Type="http://schemas.openxmlformats.org/officeDocument/2006/relationships/hyperlink" Target="https://www.finance.columbia.edu/sites/default/files/content/Finance%20Documents/Buying%20and%20Paying/Purchasing/Services%20Compliance%20Checklist.pdf" TargetMode="External"/><Relationship Id="rId4" Type="http://schemas.openxmlformats.org/officeDocument/2006/relationships/hyperlink" Target="file:///\\sipac.sipa.columbia.edu\staffns1\sipa\Shared\weai\weai_ws\General%20Admin\Finances\Finance%20Forms\Independent%20Contractor%20Certification%20-%205JAN2017.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s://www.finance.columbia.edu/sites/default/files/content/Finance%20Documents/Forms/Supplier%20Guide/Certificate_of_Insurance_Sample.pdf"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s://finance-admin.law.columbia.edu/sites/default/files/content/Business%20Office/Master%20Agreement%20List%202020.pdf"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www.exemplarassociates.com/columbia#columbia-vendors"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hyperlink" Target="https://www.irs.gov/pub/irs-pdf/fw9.pdf"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www.irs.gov/pub/irs-pdf/fw8bene.pdf" TargetMode="External"/><Relationship Id="rId2" Type="http://schemas.openxmlformats.org/officeDocument/2006/relationships/hyperlink" Target="https://www.irs.gov/pub/irs-pdf/fw8ben.pdf"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hyperlink" Target="https://www.finance.columbia.edu/sites/default/files/content/Training%20Documents/Job_Aid_PAC_AP_Reimbursement.pdf"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https://forms.finance.columbia.edu/vendor-request/"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hyperlink" Target="https://forms.finance.columbia.edu/vendor-request/"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forms.finance.columbia.edu/cwt/wire-request" TargetMode="External"/><Relationship Id="rId2" Type="http://schemas.openxmlformats.org/officeDocument/2006/relationships/hyperlink" Target="https://forms.finance.columbia.edu/cwt/check-request"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finance.columbia.edu/files/gateway/content/purchasing/Master%20Agreement%20List%202017.pdf" TargetMode="External"/><Relationship Id="rId2" Type="http://schemas.openxmlformats.org/officeDocument/2006/relationships/hyperlink" Target="https://finance-admin.law.columbia.edu/sites/default/files/content/Business%20Office/Master%20Agreement%20List%202020.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hyperlink" Target="https://forms.finance.columbia.edu/cwt/wire-request"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nh2047@Columbia.edu"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columbia.sabacloud.com/Saba/Web_spf/NA3P1PRD0112/app/me/learningeventdetail/cours000000000027500?regId=regdw000000000547571&amp;returnurl=common/searchresults/Concur/LEARNINGEVENT,OFFERINGTEMPLATE,CERTIFICATION,CURRICULUM,OFFERING,PACKAGE,LXPCONTENT,LEARNINGPATHWAY"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columbia.sabacloud.com/Saba/Web_spf/NA3P1PRD0112/app/shared;spf-url=common/contentplayer?contextId=ctctx000000005655735&amp;subscriptionId=ctnsr000000004694424&amp;assignmentId=cninv000000000055240&amp;offeringName=Concur%20Travel%20and%20Expense%20Training&amp;learnerId=emplo000000000099766&amp;regId=regdw000000000287684&amp;regModId=regmd000000000398480&amp;signOffRequired=false&amp;hasPin=false&amp;contentFormat=7&amp;completionStatus=100&amp;redirectUrl=me/learningeventdetail/cours000000000027500?regId%3Dregdw000000000287684%26learnerId%3Demplo000000000099766&amp;isECCDOn=true"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hyperlink" Target="https://columbia.sabacloud.com/Saba/Web_spf/NA3P1PRD0112/app/me/learningeventdetail/cours000000000027500?regId=regdw000000000547571&amp;returnurl=common/searchresults/Concur/LEARNINGEVENT,OFFERINGTEMPLATE,CERTIFICATION,CURRICULUM,OFFERING,PACKAGE,LXPCONTENT,LEARNINGPATHWAY"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mailto:rm3557@columbia.edu" TargetMode="Externa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hyperlink" Target="https://columbia.sabacloud.com/Saba/Web_spf/NA3P1PRD0112/app/me/learningeventdetail/cours000000000027500?regId=regdw000000000547571&amp;returnurl=common/searchresults/Concur/LEARNINGEVENT,OFFERINGTEMPLATE,CERTIFICATION,CURRICULUM,OFFERING,PACKAGE,LXPCONTENT,LEARNINGPATHWAY" TargetMode="Externa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nh2047@Columbia.edu"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hyperlink" Target="https://columbia.sabacloud.com/Saba/Web_spf/NA3P1PRD0112/app/me/learningeventdetail/cours000000000027500?regId=regdw000000000547571&amp;returnurl=common/searchresults/Concur/LEARNINGEVENT,OFFERINGTEMPLATE,CERTIFICATION,CURRICULUM,OFFERING,PACKAGE,LXPCONTENT,LEARNINGPATHWAY"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hyperlink" Target="https://columbia.sabacloud.com/Saba/Web_spf/NA3P1PRD0112/app/me/learningeventdetail/cours000000000027500?regId=regdw000000000547571&amp;returnurl=common/searchresults/Concur/LEARNINGEVENT,OFFERINGTEMPLATE,CERTIFICATION,CURRICULUM,OFFERING,PACKAGE,LXPCONTENT,LEARNINGPATHWAY" TargetMode="Externa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s://www.diginn.com/" TargetMode="External"/><Relationship Id="rId3" Type="http://schemas.openxmlformats.org/officeDocument/2006/relationships/hyperlink" Target="http://vtrestaurantpizzeria.com/" TargetMode="External"/><Relationship Id="rId7" Type="http://schemas.openxmlformats.org/officeDocument/2006/relationships/hyperlink" Target="http://marlowbistro.com/" TargetMode="External"/><Relationship Id="rId12" Type="http://schemas.openxmlformats.org/officeDocument/2006/relationships/hyperlink" Target="https://www.foodincnyc.com/" TargetMode="External"/><Relationship Id="rId2" Type="http://schemas.openxmlformats.org/officeDocument/2006/relationships/hyperlink" Target="http://www.pisticcinyc.com/" TargetMode="External"/><Relationship Id="rId1" Type="http://schemas.openxmlformats.org/officeDocument/2006/relationships/slideLayout" Target="../slideLayouts/slideLayout4.xml"/><Relationship Id="rId6" Type="http://schemas.openxmlformats.org/officeDocument/2006/relationships/hyperlink" Target="https://www.milanomarketnyc.com/" TargetMode="External"/><Relationship Id="rId11" Type="http://schemas.openxmlformats.org/officeDocument/2006/relationships/hyperlink" Target="https://www.pabadebakery.com/" TargetMode="External"/><Relationship Id="rId5" Type="http://schemas.openxmlformats.org/officeDocument/2006/relationships/hyperlink" Target="http://www.dinosaurbarbque.com/" TargetMode="External"/><Relationship Id="rId10" Type="http://schemas.openxmlformats.org/officeDocument/2006/relationships/hyperlink" Target="http://www.lemondenyc.com/" TargetMode="External"/><Relationship Id="rId4" Type="http://schemas.openxmlformats.org/officeDocument/2006/relationships/hyperlink" Target="http://www.appletreenyc.com/location" TargetMode="External"/><Relationship Id="rId9" Type="http://schemas.openxmlformats.org/officeDocument/2006/relationships/hyperlink" Target="https://www.martinbrotherswine.com/" TargetMode="External"/></Relationships>
</file>

<file path=ppt/slides/_rels/slide8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230.png"/></Relationships>
</file>

<file path=ppt/slides/_rels/slide81.xml.rels><?xml version="1.0" encoding="UTF-8" standalone="yes"?>
<Relationships xmlns="http://schemas.openxmlformats.org/package/2006/relationships"><Relationship Id="rId2" Type="http://schemas.openxmlformats.org/officeDocument/2006/relationships/hyperlink" Target="https://columbia.sabacloud.com/Saba/Web_spf/NA3P1PRD0112/app/me/learningeventdetail/cours000000000027500?regId=regdw000000000547571&amp;returnurl=common/searchresults/Concur/LEARNINGEVENT,OFFERINGTEMPLATE,CERTIFICATION,CURRICULUM,OFFERING,PACKAGE,LXPCONTENT,LEARNINGPATHWAY" TargetMode="Externa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hyperlink" Target="https://npp-expense.finance.columbia.edu/" TargetMode="Externa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hyperlink" Target="https://columbia.sabacloud.com/Saba/Web_spf/NA3P1PRD0112/app/me/learningeventdetail/cours000000000027500?regId=regdw000000000547571&amp;returnurl=common/searchresults/Concur/LEARNINGEVENT,OFFERINGTEMPLATE,CERTIFICATION,CURRICULUM,OFFERING,PACKAGE,LXPCONTENT,LEARNINGPATHWAY" TargetMode="Externa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hyperlink" Target="https://columbia.sabacloud.com/Saba/Web_spf/NA3P1PRD0112/app/me/learningeventdetail/cours000000000027500?regId=regdw000000000547571&amp;returnurl=common/searchresults/Concur/LEARNINGEVENT,OFFERINGTEMPLATE,CERTIFICATION,CURRICULUM,OFFERING,PACKAGE,LXPCONTENT,LEARNINGPATHWAY" TargetMode="Externa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customXml" Target="../ink/ink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89.xml.rels><?xml version="1.0" encoding="UTF-8" standalone="yes"?>
<Relationships xmlns="http://schemas.openxmlformats.org/package/2006/relationships"><Relationship Id="rId3" Type="http://schemas.openxmlformats.org/officeDocument/2006/relationships/hyperlink" Target="https://universitypolicies.columbia.edu/content/business-expense-policy" TargetMode="External"/><Relationship Id="rId2" Type="http://schemas.openxmlformats.org/officeDocument/2006/relationships/hyperlink" Target="https://finance.columbia.edu/" TargetMode="External"/><Relationship Id="rId1" Type="http://schemas.openxmlformats.org/officeDocument/2006/relationships/slideLayout" Target="../slideLayouts/slideLayout3.xml"/><Relationship Id="rId4" Type="http://schemas.openxmlformats.org/officeDocument/2006/relationships/hyperlink" Target="https://universitypolicies.columbia.edu/content/travel-expens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https://columbia.service-now.com/" TargetMode="External"/><Relationship Id="rId2" Type="http://schemas.openxmlformats.org/officeDocument/2006/relationships/hyperlink" Target="http://finance.columbia.edu/content/finance-service-center" TargetMode="External"/><Relationship Id="rId1" Type="http://schemas.openxmlformats.org/officeDocument/2006/relationships/slideLayout" Target="../slideLayouts/slideLayout3.xml"/><Relationship Id="rId4" Type="http://schemas.openxmlformats.org/officeDocument/2006/relationships/hyperlink" Target="https://columbia.sabacloud.com/Saba/Web_spf/NA3P1PRD0112/app/shared;spf-url=common/contentplayer?contextId=ctctx000000005655735&amp;subscriptionId=ctnsr000000004694424&amp;assignmentId=cninv000000000055240&amp;offeringName=Concur%20Travel%20and%20Expense%20Training&amp;learnerId=emplo000000000099766&amp;regId=regdw000000000287684&amp;regModId=regmd000000000398480&amp;signOffRequired=false&amp;hasPin=false&amp;contentFormat=7&amp;completionStatus=100&amp;redirectUrl=me/learningeventdetail/cours000000000027500?regId%3Dregdw000000000287684%26learnerId%3Demplo000000000099766&amp;isECCDOn=tr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5" name="TextBox 4"/>
          <p:cNvSpPr txBox="1"/>
          <p:nvPr/>
        </p:nvSpPr>
        <p:spPr>
          <a:xfrm>
            <a:off x="421339" y="244546"/>
            <a:ext cx="11349318" cy="6443831"/>
          </a:xfrm>
          <a:prstGeom prst="rect">
            <a:avLst/>
          </a:prstGeom>
          <a:noFill/>
          <a:ln w="57150">
            <a:solidFill>
              <a:schemeClr val="bg2">
                <a:lumMod val="20000"/>
                <a:lumOff val="80000"/>
              </a:schemeClr>
            </a:solidFill>
          </a:ln>
        </p:spPr>
        <p:txBody>
          <a:bodyPr wrap="square" rtlCol="0">
            <a:spAutoFit/>
          </a:bodyPr>
          <a:lstStyle/>
          <a:p>
            <a:endParaRPr lang="en-US" dirty="0"/>
          </a:p>
        </p:txBody>
      </p:sp>
      <p:sp>
        <p:nvSpPr>
          <p:cNvPr id="2" name="Title 1"/>
          <p:cNvSpPr>
            <a:spLocks noGrp="1"/>
          </p:cNvSpPr>
          <p:nvPr>
            <p:ph type="ctrTitle"/>
          </p:nvPr>
        </p:nvSpPr>
        <p:spPr>
          <a:xfrm>
            <a:off x="1600196" y="773525"/>
            <a:ext cx="8991600" cy="1645920"/>
          </a:xfrm>
          <a:solidFill>
            <a:srgbClr val="CBE7ED"/>
          </a:solidFill>
          <a:ln>
            <a:solidFill>
              <a:srgbClr val="002060"/>
            </a:solidFill>
          </a:ln>
        </p:spPr>
        <p:txBody>
          <a:bodyPr>
            <a:normAutofit fontScale="90000"/>
          </a:bodyPr>
          <a:lstStyle/>
          <a:p>
            <a:r>
              <a:rPr lang="en-US" dirty="0"/>
              <a:t/>
            </a:r>
            <a:br>
              <a:rPr lang="en-US" dirty="0"/>
            </a:br>
            <a:r>
              <a:rPr lang="en-US" dirty="0"/>
              <a:t>Columbia University</a:t>
            </a:r>
            <a:br>
              <a:rPr lang="en-US" dirty="0"/>
            </a:br>
            <a:r>
              <a:rPr lang="en-US" dirty="0"/>
              <a:t>WEAI business procdures</a:t>
            </a:r>
            <a:br>
              <a:rPr lang="en-US" dirty="0"/>
            </a:br>
            <a:endParaRPr lang="en-US" dirty="0"/>
          </a:p>
        </p:txBody>
      </p:sp>
      <p:sp>
        <p:nvSpPr>
          <p:cNvPr id="3" name="Subtitle 2"/>
          <p:cNvSpPr>
            <a:spLocks noGrp="1"/>
          </p:cNvSpPr>
          <p:nvPr>
            <p:ph type="subTitle" idx="1"/>
          </p:nvPr>
        </p:nvSpPr>
        <p:spPr>
          <a:xfrm>
            <a:off x="2695193" y="4664516"/>
            <a:ext cx="6801612" cy="1239894"/>
          </a:xfrm>
        </p:spPr>
        <p:txBody>
          <a:bodyPr>
            <a:normAutofit/>
          </a:bodyPr>
          <a:lstStyle/>
          <a:p>
            <a:r>
              <a:rPr lang="en-US" sz="2400" dirty="0"/>
              <a:t/>
            </a:r>
            <a:br>
              <a:rPr lang="en-US" sz="2400" dirty="0"/>
            </a:br>
            <a:endParaRPr lang="en-US" sz="2400" dirty="0"/>
          </a:p>
        </p:txBody>
      </p:sp>
      <p:pic>
        <p:nvPicPr>
          <p:cNvPr id="2052" name="Picture 4" descr="Image result for weatherhead east asian institute columbia university logo"/>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163142" y="2881358"/>
            <a:ext cx="1783158" cy="1783158"/>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blackWhite">
          <a:xfrm>
            <a:off x="5163142" y="5275633"/>
            <a:ext cx="1783158" cy="524194"/>
          </a:xfrm>
          <a:prstGeom prst="rect">
            <a:avLst/>
          </a:prstGeom>
          <a:solidFill>
            <a:srgbClr val="CBE7ED"/>
          </a:solidFill>
          <a:ln w="38100" cap="sq">
            <a:solidFill>
              <a:srgbClr val="002060"/>
            </a:solidFill>
            <a:miter lim="800000"/>
          </a:ln>
        </p:spPr>
        <p:txBody>
          <a:bodyPr vert="horz" lIns="274320" tIns="182880" rIns="274320" bIns="182880" rtlCol="0" anchor="ctr" anchorCtr="1">
            <a:normAutofit fontScale="37500" lnSpcReduction="2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smtClean="0"/>
              <a:t>2021</a:t>
            </a:r>
            <a:endParaRPr lang="en-US" dirty="0"/>
          </a:p>
        </p:txBody>
      </p:sp>
    </p:spTree>
    <p:extLst>
      <p:ext uri="{BB962C8B-B14F-4D97-AF65-F5344CB8AC3E}">
        <p14:creationId xmlns:p14="http://schemas.microsoft.com/office/powerpoint/2010/main" val="2101428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5" name="Rectangle 4"/>
          <p:cNvSpPr/>
          <p:nvPr/>
        </p:nvSpPr>
        <p:spPr>
          <a:xfrm>
            <a:off x="451704" y="1836974"/>
            <a:ext cx="11037346" cy="4654736"/>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solidFill>
                  <a:schemeClr val="bg1"/>
                </a:solidFill>
                <a:cs typeface="Arial" panose="020B0604020202020204" pitchFamily="34" charset="0"/>
              </a:rPr>
              <a:t>Please note that alcohol only will not be reimbursed. A food item must be purchased in conjunction with the alcohol. Any alcohol expenses must also be segregated. </a:t>
            </a:r>
          </a:p>
          <a:p>
            <a:pPr marL="342900" indent="-342900">
              <a:lnSpc>
                <a:spcPct val="150000"/>
              </a:lnSpc>
              <a:buFont typeface="Arial" panose="020B0604020202020204" pitchFamily="34" charset="0"/>
              <a:buChar char="•"/>
            </a:pPr>
            <a:r>
              <a:rPr lang="en-US" sz="2000" dirty="0">
                <a:solidFill>
                  <a:schemeClr val="bg1"/>
                </a:solidFill>
                <a:cs typeface="Arial" panose="020B0604020202020204" pitchFamily="34" charset="0"/>
              </a:rPr>
              <a:t>Amounts exclude taxes and tip. Please make sure tip does not exceed 20% when dining at a restaurant as any amount over 20% will not be reimbursed. </a:t>
            </a:r>
          </a:p>
          <a:p>
            <a:pPr marL="342900" indent="-342900">
              <a:lnSpc>
                <a:spcPct val="150000"/>
              </a:lnSpc>
              <a:buFont typeface="Arial" panose="020B0604020202020204" pitchFamily="34" charset="0"/>
              <a:buChar char="•"/>
            </a:pPr>
            <a:r>
              <a:rPr lang="en-US" sz="2000" dirty="0">
                <a:solidFill>
                  <a:schemeClr val="bg1"/>
                </a:solidFill>
                <a:cs typeface="Arial" panose="020B0604020202020204" pitchFamily="34" charset="0"/>
              </a:rPr>
              <a:t>Use of per diems on non-grant accounts (only in instances of international travel to destinations where local custom or culture makes it difficult to obtain receipts).</a:t>
            </a:r>
          </a:p>
          <a:p>
            <a:pPr marL="800100" lvl="1" indent="-342900">
              <a:lnSpc>
                <a:spcPct val="150000"/>
              </a:lnSpc>
              <a:buFont typeface="Arial" panose="020B0604020202020204" pitchFamily="34" charset="0"/>
              <a:buChar char="•"/>
            </a:pPr>
            <a:r>
              <a:rPr lang="en-US" sz="2000" dirty="0">
                <a:solidFill>
                  <a:schemeClr val="bg1"/>
                </a:solidFill>
                <a:cs typeface="Arial" panose="020B0604020202020204" pitchFamily="34" charset="0"/>
              </a:rPr>
              <a:t>Per Diems are allowed for domestic and international trips with overnight stay.</a:t>
            </a:r>
          </a:p>
          <a:p>
            <a:pPr marL="800100" lvl="1" indent="-342900">
              <a:lnSpc>
                <a:spcPct val="150000"/>
              </a:lnSpc>
              <a:buFont typeface="Arial" panose="020B0604020202020204" pitchFamily="34" charset="0"/>
              <a:buChar char="•"/>
            </a:pPr>
            <a:r>
              <a:rPr lang="en-US" sz="2000" dirty="0">
                <a:solidFill>
                  <a:schemeClr val="bg1"/>
                </a:solidFill>
                <a:cs typeface="Arial" panose="020B0604020202020204" pitchFamily="34" charset="0"/>
              </a:rPr>
              <a:t>If you select per diems, you must use the rate for the entire day.</a:t>
            </a:r>
          </a:p>
          <a:p>
            <a:pPr>
              <a:lnSpc>
                <a:spcPct val="150000"/>
              </a:lnSpc>
            </a:pPr>
            <a:endParaRPr lang="en-US" sz="2000" dirty="0">
              <a:solidFill>
                <a:schemeClr val="bg1"/>
              </a:solidFill>
              <a:cs typeface="Arial" panose="020B0604020202020204" pitchFamily="34" charset="0"/>
            </a:endParaRPr>
          </a:p>
          <a:p>
            <a:pPr marL="342900" indent="-342900">
              <a:lnSpc>
                <a:spcPct val="150000"/>
              </a:lnSpc>
              <a:buFont typeface="Arial" panose="020B0604020202020204" pitchFamily="34" charset="0"/>
              <a:buChar char="•"/>
            </a:pPr>
            <a:endParaRPr lang="en-US" sz="2000" dirty="0">
              <a:solidFill>
                <a:schemeClr val="bg1"/>
              </a:solidFill>
              <a:cs typeface="Arial" panose="020B0604020202020204" pitchFamily="34" charset="0"/>
            </a:endParaRPr>
          </a:p>
        </p:txBody>
      </p:sp>
      <p:sp>
        <p:nvSpPr>
          <p:cNvPr id="7" name="Title 1"/>
          <p:cNvSpPr>
            <a:spLocks noGrp="1"/>
          </p:cNvSpPr>
          <p:nvPr>
            <p:ph type="title"/>
          </p:nvPr>
        </p:nvSpPr>
        <p:spPr>
          <a:xfrm>
            <a:off x="2326529" y="275762"/>
            <a:ext cx="7729728" cy="1188720"/>
          </a:xfrm>
          <a:solidFill>
            <a:srgbClr val="CBE7ED"/>
          </a:solidFill>
          <a:ln>
            <a:solidFill>
              <a:srgbClr val="002060"/>
            </a:solidFill>
          </a:ln>
        </p:spPr>
        <p:txBody>
          <a:bodyPr>
            <a:normAutofit/>
          </a:bodyPr>
          <a:lstStyle/>
          <a:p>
            <a:r>
              <a:rPr lang="en-US" sz="2800" dirty="0"/>
              <a:t>Meal allowances (</a:t>
            </a:r>
            <a:r>
              <a:rPr lang="en-US" sz="2800" dirty="0" err="1"/>
              <a:t>cont</a:t>
            </a:r>
            <a:r>
              <a:rPr lang="en-US" sz="2800" dirty="0"/>
              <a:t>)</a:t>
            </a:r>
          </a:p>
        </p:txBody>
      </p:sp>
    </p:spTree>
    <p:extLst>
      <p:ext uri="{BB962C8B-B14F-4D97-AF65-F5344CB8AC3E}">
        <p14:creationId xmlns:p14="http://schemas.microsoft.com/office/powerpoint/2010/main" val="36743782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5" name="Rectangle 4"/>
          <p:cNvSpPr/>
          <p:nvPr/>
        </p:nvSpPr>
        <p:spPr>
          <a:xfrm>
            <a:off x="753035" y="2409682"/>
            <a:ext cx="11037346" cy="2038635"/>
          </a:xfrm>
          <a:prstGeom prst="rect">
            <a:avLst/>
          </a:prstGeom>
        </p:spPr>
        <p:txBody>
          <a:bodyPr wrap="square">
            <a:spAutoFit/>
          </a:bodyPr>
          <a:lstStyle/>
          <a:p>
            <a:pPr marL="285750" indent="-285750">
              <a:lnSpc>
                <a:spcPct val="250000"/>
              </a:lnSpc>
              <a:buFont typeface="Arial" panose="020B0604020202020204" pitchFamily="34" charset="0"/>
              <a:buChar char="•"/>
            </a:pPr>
            <a:r>
              <a:rPr lang="en-US" sz="2000" dirty="0">
                <a:solidFill>
                  <a:schemeClr val="bg1"/>
                </a:solidFill>
                <a:cs typeface="Arial" panose="020B0604020202020204" pitchFamily="34" charset="0"/>
              </a:rPr>
              <a:t>Meals that require attendance by an employee’s spouse, significant other, and/or dependent.</a:t>
            </a:r>
          </a:p>
          <a:p>
            <a:pPr marL="285750" indent="-285750">
              <a:lnSpc>
                <a:spcPct val="250000"/>
              </a:lnSpc>
              <a:buFont typeface="Arial" panose="020B0604020202020204" pitchFamily="34" charset="0"/>
              <a:buChar char="•"/>
            </a:pPr>
            <a:r>
              <a:rPr lang="en-US" sz="2000" dirty="0">
                <a:solidFill>
                  <a:schemeClr val="bg1"/>
                </a:solidFill>
                <a:cs typeface="Arial" panose="020B0604020202020204" pitchFamily="34" charset="0"/>
              </a:rPr>
              <a:t>Expenses for meals or entertainment conducted in private homes. </a:t>
            </a:r>
          </a:p>
          <a:p>
            <a:pPr>
              <a:lnSpc>
                <a:spcPct val="150000"/>
              </a:lnSpc>
            </a:pPr>
            <a:endParaRPr lang="en-US" sz="2000" u="sng" dirty="0">
              <a:solidFill>
                <a:schemeClr val="bg1"/>
              </a:solidFill>
              <a:cs typeface="Arial" panose="020B0604020202020204" pitchFamily="34" charset="0"/>
            </a:endParaRPr>
          </a:p>
        </p:txBody>
      </p:sp>
      <p:sp>
        <p:nvSpPr>
          <p:cNvPr id="7" name="Title 1"/>
          <p:cNvSpPr>
            <a:spLocks noGrp="1"/>
          </p:cNvSpPr>
          <p:nvPr>
            <p:ph type="title"/>
          </p:nvPr>
        </p:nvSpPr>
        <p:spPr>
          <a:xfrm>
            <a:off x="2406844" y="303755"/>
            <a:ext cx="7729728" cy="1188720"/>
          </a:xfrm>
          <a:solidFill>
            <a:srgbClr val="CBE7ED"/>
          </a:solidFill>
          <a:ln>
            <a:solidFill>
              <a:srgbClr val="002060"/>
            </a:solidFill>
          </a:ln>
        </p:spPr>
        <p:txBody>
          <a:bodyPr>
            <a:normAutofit/>
          </a:bodyPr>
          <a:lstStyle/>
          <a:p>
            <a:r>
              <a:rPr lang="en-US" sz="2800" dirty="0"/>
              <a:t>Additional approval(S)</a:t>
            </a:r>
          </a:p>
        </p:txBody>
      </p:sp>
    </p:spTree>
    <p:extLst>
      <p:ext uri="{BB962C8B-B14F-4D97-AF65-F5344CB8AC3E}">
        <p14:creationId xmlns:p14="http://schemas.microsoft.com/office/powerpoint/2010/main" val="1571632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86971" y="294808"/>
            <a:ext cx="10018058" cy="1184795"/>
          </a:xfrm>
          <a:solidFill>
            <a:schemeClr val="bg2">
              <a:lumMod val="20000"/>
              <a:lumOff val="80000"/>
            </a:schemeClr>
          </a:solidFill>
          <a:ln>
            <a:noFill/>
          </a:ln>
        </p:spPr>
        <p:txBody>
          <a:bodyPr/>
          <a:lstStyle/>
          <a:p>
            <a:r>
              <a:rPr lang="en-US" dirty="0"/>
              <a:t>Catering / Events</a:t>
            </a:r>
          </a:p>
        </p:txBody>
      </p:sp>
      <p:sp>
        <p:nvSpPr>
          <p:cNvPr id="6" name="Title 3"/>
          <p:cNvSpPr txBox="1">
            <a:spLocks/>
          </p:cNvSpPr>
          <p:nvPr/>
        </p:nvSpPr>
        <p:spPr bwMode="blackWhite">
          <a:xfrm>
            <a:off x="1086971" y="2030337"/>
            <a:ext cx="10018058" cy="1147144"/>
          </a:xfrm>
          <a:prstGeom prst="rect">
            <a:avLst/>
          </a:prstGeom>
          <a:solidFill>
            <a:srgbClr val="CBE7ED"/>
          </a:solidFill>
          <a:ln w="38100">
            <a:solidFill>
              <a:srgbClr val="002060"/>
            </a:solidFill>
          </a:ln>
        </p:spPr>
        <p:style>
          <a:lnRef idx="1">
            <a:schemeClr val="accent4"/>
          </a:lnRef>
          <a:fillRef idx="2">
            <a:schemeClr val="accent4"/>
          </a:fillRef>
          <a:effectRef idx="1">
            <a:schemeClr val="accent4"/>
          </a:effectRef>
          <a:fontRef idx="minor">
            <a:schemeClr val="dk1"/>
          </a:fontRef>
        </p:style>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Travel</a:t>
            </a:r>
          </a:p>
        </p:txBody>
      </p:sp>
      <p:sp>
        <p:nvSpPr>
          <p:cNvPr id="7" name="Title 3"/>
          <p:cNvSpPr txBox="1">
            <a:spLocks/>
          </p:cNvSpPr>
          <p:nvPr/>
        </p:nvSpPr>
        <p:spPr bwMode="blackWhite">
          <a:xfrm>
            <a:off x="1086971" y="5305676"/>
            <a:ext cx="10018058" cy="1184795"/>
          </a:xfrm>
          <a:prstGeom prst="rect">
            <a:avLst/>
          </a:prstGeom>
          <a:solidFill>
            <a:schemeClr val="bg2">
              <a:lumMod val="20000"/>
              <a:lumOff val="80000"/>
            </a:schemeClr>
          </a:solidFill>
          <a:ln w="3810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Payments at Columbia</a:t>
            </a:r>
          </a:p>
        </p:txBody>
      </p:sp>
      <p:sp>
        <p:nvSpPr>
          <p:cNvPr id="5" name="Title 1"/>
          <p:cNvSpPr txBox="1">
            <a:spLocks/>
          </p:cNvSpPr>
          <p:nvPr/>
        </p:nvSpPr>
        <p:spPr bwMode="blackWhite">
          <a:xfrm>
            <a:off x="1086971" y="3658528"/>
            <a:ext cx="10018058" cy="1166101"/>
          </a:xfrm>
          <a:prstGeom prst="rect">
            <a:avLst/>
          </a:prstGeom>
          <a:solidFill>
            <a:schemeClr val="bg2">
              <a:lumMod val="20000"/>
              <a:lumOff val="80000"/>
            </a:schemeClr>
          </a:solidFill>
          <a:ln w="3810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Purchasing at columbia</a:t>
            </a:r>
          </a:p>
        </p:txBody>
      </p:sp>
    </p:spTree>
    <p:extLst>
      <p:ext uri="{BB962C8B-B14F-4D97-AF65-F5344CB8AC3E}">
        <p14:creationId xmlns:p14="http://schemas.microsoft.com/office/powerpoint/2010/main" val="662410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983" y="456991"/>
            <a:ext cx="9078737" cy="1188720"/>
          </a:xfrm>
          <a:solidFill>
            <a:srgbClr val="CBE7ED"/>
          </a:solidFill>
          <a:ln>
            <a:solidFill>
              <a:srgbClr val="002060"/>
            </a:solidFill>
          </a:ln>
        </p:spPr>
        <p:txBody>
          <a:bodyPr/>
          <a:lstStyle/>
          <a:p>
            <a:r>
              <a:rPr lang="en-US" dirty="0"/>
              <a:t>Arranging travel – WTI</a:t>
            </a:r>
            <a:endParaRPr lang="en-US" u="sng" dirty="0"/>
          </a:p>
        </p:txBody>
      </p:sp>
      <p:sp>
        <p:nvSpPr>
          <p:cNvPr id="3" name="Content Placeholder 2"/>
          <p:cNvSpPr>
            <a:spLocks noGrp="1"/>
          </p:cNvSpPr>
          <p:nvPr>
            <p:ph idx="1"/>
          </p:nvPr>
        </p:nvSpPr>
        <p:spPr>
          <a:xfrm>
            <a:off x="1080670" y="1842815"/>
            <a:ext cx="9909112" cy="4815527"/>
          </a:xfrm>
        </p:spPr>
        <p:txBody>
          <a:bodyPr>
            <a:normAutofit/>
          </a:bodyPr>
          <a:lstStyle/>
          <a:p>
            <a:r>
              <a:rPr lang="en-US" sz="2000" dirty="0"/>
              <a:t>Columbia University has contracted with World Travel, Inc. (WTI) to assist Columbia travelers in making business travel arrangements, consistent with Columbia’s travel policies, cost considerations, and preferences.</a:t>
            </a:r>
          </a:p>
          <a:p>
            <a:r>
              <a:rPr lang="en-US" sz="2000" dirty="0"/>
              <a:t>WTI travel services include self-service via the Concur Online Booking Tool (OBT) and assisted service over the phone via WTI Travel Counselors for reservations, including air, rail, lodging, and car rental, producing itineraries, e-tickets, and receipts. In order to book travel with WTI, travelers must maintain a travel profile that contains personal information.</a:t>
            </a:r>
          </a:p>
          <a:p>
            <a:r>
              <a:rPr lang="en-US" sz="2000" dirty="0"/>
              <a:t>Please review the </a:t>
            </a:r>
            <a:r>
              <a:rPr lang="en-US" sz="2000" u="sng" dirty="0">
                <a:hlinkClick r:id="rId2"/>
              </a:rPr>
              <a:t>Transaction Fee Chart</a:t>
            </a:r>
            <a:r>
              <a:rPr lang="en-US" sz="2000" dirty="0"/>
              <a:t> for a complete description of Business Travel transaction fees booked on Concur Travel or with a WTI Travel Counselor over the phone.</a:t>
            </a:r>
          </a:p>
          <a:p>
            <a:endParaRPr lang="en-US" sz="2000" dirty="0"/>
          </a:p>
          <a:p>
            <a:r>
              <a:rPr lang="en-US" dirty="0"/>
              <a:t>To speak with a Columbia University designated Travel Counselor, please call: 1-855-961-0313</a:t>
            </a:r>
          </a:p>
          <a:p>
            <a:r>
              <a:rPr lang="en-US" dirty="0"/>
              <a:t>If calling from </a:t>
            </a:r>
            <a:r>
              <a:rPr lang="en-US" b="1" dirty="0"/>
              <a:t>outside the United States</a:t>
            </a:r>
            <a:r>
              <a:rPr lang="en-US" dirty="0"/>
              <a:t> please call: 1-484-948-2514</a:t>
            </a:r>
          </a:p>
          <a:p>
            <a:endParaRPr lang="en-US" sz="2000" dirty="0"/>
          </a:p>
        </p:txBody>
      </p:sp>
    </p:spTree>
    <p:extLst>
      <p:ext uri="{BB962C8B-B14F-4D97-AF65-F5344CB8AC3E}">
        <p14:creationId xmlns:p14="http://schemas.microsoft.com/office/powerpoint/2010/main" val="35997994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983" y="456991"/>
            <a:ext cx="9078737" cy="1188720"/>
          </a:xfrm>
          <a:solidFill>
            <a:srgbClr val="CBE7ED"/>
          </a:solidFill>
          <a:ln>
            <a:solidFill>
              <a:srgbClr val="002060"/>
            </a:solidFill>
          </a:ln>
        </p:spPr>
        <p:txBody>
          <a:bodyPr/>
          <a:lstStyle/>
          <a:p>
            <a:r>
              <a:rPr lang="en-US" dirty="0"/>
              <a:t>Booking domestic travel</a:t>
            </a:r>
            <a:endParaRPr lang="en-US" u="sng" dirty="0"/>
          </a:p>
        </p:txBody>
      </p:sp>
      <p:sp>
        <p:nvSpPr>
          <p:cNvPr id="3" name="Content Placeholder 2"/>
          <p:cNvSpPr>
            <a:spLocks noGrp="1"/>
          </p:cNvSpPr>
          <p:nvPr>
            <p:ph idx="1"/>
          </p:nvPr>
        </p:nvSpPr>
        <p:spPr>
          <a:xfrm>
            <a:off x="1239795" y="2596916"/>
            <a:ext cx="9909112" cy="1775780"/>
          </a:xfrm>
        </p:spPr>
        <p:txBody>
          <a:bodyPr>
            <a:normAutofit/>
          </a:bodyPr>
          <a:lstStyle/>
          <a:p>
            <a:r>
              <a:rPr lang="en-US" dirty="0"/>
              <a:t>To learn how to book domestic flights, hotels, and car rentals in Concur Travel, watch the following video:</a:t>
            </a:r>
          </a:p>
          <a:p>
            <a:r>
              <a:rPr lang="en-US" dirty="0"/>
              <a:t>Video</a:t>
            </a:r>
            <a:r>
              <a:rPr lang="en-US" u="sng" dirty="0">
                <a:hlinkClick r:id="rId2"/>
              </a:rPr>
              <a:t>: Using Concur Travel to Purchase Domestic Air, Hotel, and Rental Car</a:t>
            </a:r>
            <a:endParaRPr lang="en-US" dirty="0"/>
          </a:p>
          <a:p>
            <a:r>
              <a:rPr lang="en-US" dirty="0"/>
              <a:t>Users should review the following chart for a complete description of transaction fees booked on Concur Travel or with a WTI Travel Counselor over the phone: </a:t>
            </a:r>
            <a:r>
              <a:rPr lang="en-US" u="sng" dirty="0">
                <a:hlinkClick r:id="rId3"/>
              </a:rPr>
              <a:t>Transaction Fee Chart</a:t>
            </a:r>
            <a:endParaRPr lang="en-US" dirty="0"/>
          </a:p>
          <a:p>
            <a:pPr marL="0" indent="0">
              <a:buNone/>
            </a:pPr>
            <a:endParaRPr lang="en-US" sz="2000" dirty="0"/>
          </a:p>
        </p:txBody>
      </p:sp>
    </p:spTree>
    <p:extLst>
      <p:ext uri="{BB962C8B-B14F-4D97-AF65-F5344CB8AC3E}">
        <p14:creationId xmlns:p14="http://schemas.microsoft.com/office/powerpoint/2010/main" val="1497043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983" y="456991"/>
            <a:ext cx="9078737" cy="1188720"/>
          </a:xfrm>
          <a:solidFill>
            <a:srgbClr val="CBE7ED"/>
          </a:solidFill>
          <a:ln>
            <a:solidFill>
              <a:srgbClr val="002060"/>
            </a:solidFill>
          </a:ln>
        </p:spPr>
        <p:txBody>
          <a:bodyPr/>
          <a:lstStyle/>
          <a:p>
            <a:r>
              <a:rPr lang="en-US" dirty="0"/>
              <a:t>Booking </a:t>
            </a:r>
            <a:r>
              <a:rPr lang="en-US" dirty="0" smtClean="0"/>
              <a:t>International </a:t>
            </a:r>
            <a:r>
              <a:rPr lang="en-US" dirty="0"/>
              <a:t>travel</a:t>
            </a:r>
            <a:endParaRPr lang="en-US" u="sng" dirty="0"/>
          </a:p>
        </p:txBody>
      </p:sp>
      <p:sp>
        <p:nvSpPr>
          <p:cNvPr id="3" name="Content Placeholder 2"/>
          <p:cNvSpPr>
            <a:spLocks noGrp="1"/>
          </p:cNvSpPr>
          <p:nvPr>
            <p:ph idx="1"/>
          </p:nvPr>
        </p:nvSpPr>
        <p:spPr>
          <a:xfrm>
            <a:off x="1323355" y="1940767"/>
            <a:ext cx="9909112" cy="4058816"/>
          </a:xfrm>
        </p:spPr>
        <p:txBody>
          <a:bodyPr>
            <a:normAutofit/>
          </a:bodyPr>
          <a:lstStyle/>
          <a:p>
            <a:r>
              <a:rPr lang="en-US" dirty="0" smtClean="0"/>
              <a:t>When a reimbursement is for international travel, please make sure that all documentation is uploaded showing that all of the approvals for that travel have been given. </a:t>
            </a:r>
          </a:p>
          <a:p>
            <a:r>
              <a:rPr lang="en-US" dirty="0" smtClean="0"/>
              <a:t>The traveler should have received an email from Global Travel, showing that the request has been reviewed and approved by the EVP for Arts and Sciences and the Provost. </a:t>
            </a:r>
            <a:r>
              <a:rPr lang="en-US" b="1" dirty="0" smtClean="0"/>
              <a:t>This email should be uploaded with the expense report in </a:t>
            </a:r>
            <a:r>
              <a:rPr lang="en-US" b="1" i="1" dirty="0" smtClean="0"/>
              <a:t>Concur</a:t>
            </a:r>
            <a:r>
              <a:rPr lang="en-US" b="1" dirty="0" smtClean="0"/>
              <a:t>.</a:t>
            </a:r>
          </a:p>
          <a:p>
            <a:r>
              <a:rPr lang="en-US" dirty="0"/>
              <a:t>If you are planning Columbia-related international travel during Fall 2021, please visit the </a:t>
            </a:r>
            <a:r>
              <a:rPr lang="en-US" dirty="0">
                <a:hlinkClick r:id="rId2"/>
              </a:rPr>
              <a:t>International Travel Restrictions </a:t>
            </a:r>
            <a:r>
              <a:rPr lang="en-US" dirty="0"/>
              <a:t>for travel request requirements. </a:t>
            </a:r>
            <a:endParaRPr lang="en-US" dirty="0" smtClean="0"/>
          </a:p>
          <a:p>
            <a:r>
              <a:rPr lang="en-US" dirty="0" smtClean="0"/>
              <a:t>You must register a trip before departing. Please visit </a:t>
            </a:r>
            <a:r>
              <a:rPr lang="en-US" dirty="0" smtClean="0">
                <a:hlinkClick r:id="rId3"/>
              </a:rPr>
              <a:t>ISOS</a:t>
            </a:r>
            <a:r>
              <a:rPr lang="en-US" dirty="0" smtClean="0"/>
              <a:t> and follow the instructions listed on the page to register the trip. </a:t>
            </a:r>
          </a:p>
          <a:p>
            <a:r>
              <a:rPr lang="en-US" dirty="0" smtClean="0"/>
              <a:t>Additionally, please fill out the </a:t>
            </a:r>
            <a:r>
              <a:rPr lang="en-US" dirty="0" smtClean="0">
                <a:hlinkClick r:id="rId4"/>
              </a:rPr>
              <a:t>ISOS Pre Trip Itinerary Review Form </a:t>
            </a:r>
            <a:r>
              <a:rPr lang="en-US" dirty="0" smtClean="0"/>
              <a:t>in order to receive the correct approvals for your trip.</a:t>
            </a:r>
          </a:p>
          <a:p>
            <a:endParaRPr lang="en-US" dirty="0"/>
          </a:p>
          <a:p>
            <a:pPr marL="0" indent="0">
              <a:buNone/>
            </a:pPr>
            <a:endParaRPr lang="en-US" sz="2000" dirty="0"/>
          </a:p>
        </p:txBody>
      </p:sp>
    </p:spTree>
    <p:extLst>
      <p:ext uri="{BB962C8B-B14F-4D97-AF65-F5344CB8AC3E}">
        <p14:creationId xmlns:p14="http://schemas.microsoft.com/office/powerpoint/2010/main" val="1377409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983" y="456991"/>
            <a:ext cx="9078737" cy="1188720"/>
          </a:xfrm>
          <a:solidFill>
            <a:srgbClr val="CBE7ED"/>
          </a:solidFill>
          <a:ln>
            <a:solidFill>
              <a:srgbClr val="002060"/>
            </a:solidFill>
          </a:ln>
        </p:spPr>
        <p:txBody>
          <a:bodyPr/>
          <a:lstStyle/>
          <a:p>
            <a:r>
              <a:rPr lang="en-US" b="1" dirty="0" smtClean="0"/>
              <a:t>*international travel restrictions*</a:t>
            </a:r>
            <a:endParaRPr lang="en-US" b="1" u="sng" dirty="0"/>
          </a:p>
        </p:txBody>
      </p:sp>
      <p:sp>
        <p:nvSpPr>
          <p:cNvPr id="4" name="Content Placeholder 3"/>
          <p:cNvSpPr>
            <a:spLocks noGrp="1"/>
          </p:cNvSpPr>
          <p:nvPr>
            <p:ph idx="1"/>
          </p:nvPr>
        </p:nvSpPr>
        <p:spPr>
          <a:xfrm>
            <a:off x="1418253" y="1645711"/>
            <a:ext cx="9731829" cy="1458095"/>
          </a:xfrm>
        </p:spPr>
        <p:txBody>
          <a:bodyPr/>
          <a:lstStyle/>
          <a:p>
            <a:r>
              <a:rPr lang="en-US" dirty="0"/>
              <a:t>Columbia-related international travel is currently restricted. Please find the requirements for requesting Columbia-related international travel </a:t>
            </a:r>
            <a:r>
              <a:rPr lang="en-US" dirty="0" smtClean="0">
                <a:hlinkClick r:id="rId2"/>
              </a:rPr>
              <a:t>here</a:t>
            </a:r>
            <a:r>
              <a:rPr lang="en-US" dirty="0" smtClean="0"/>
              <a:t>.</a:t>
            </a:r>
            <a:r>
              <a:rPr lang="en-US" dirty="0"/>
              <a:t> </a:t>
            </a:r>
            <a:endParaRPr lang="en-US" dirty="0" smtClean="0"/>
          </a:p>
          <a:p>
            <a:r>
              <a:rPr lang="en-US" dirty="0"/>
              <a:t>These international travel restrictions are </a:t>
            </a:r>
            <a:r>
              <a:rPr lang="en-US" b="1" dirty="0"/>
              <a:t>in addition</a:t>
            </a:r>
            <a:r>
              <a:rPr lang="en-US" dirty="0"/>
              <a:t> to the requirements of the </a:t>
            </a:r>
            <a:r>
              <a:rPr lang="en-US" dirty="0">
                <a:hlinkClick r:id="rId3" tooltip="About Global Travel and the International Travel Planning Policy"/>
              </a:rPr>
              <a:t>International Travel Planning Policy</a:t>
            </a:r>
            <a:r>
              <a:rPr lang="en-US" dirty="0"/>
              <a:t>. </a:t>
            </a:r>
          </a:p>
          <a:p>
            <a:endParaRPr lang="en-US" dirty="0"/>
          </a:p>
          <a:p>
            <a:endParaRPr lang="en-US" dirty="0"/>
          </a:p>
        </p:txBody>
      </p:sp>
      <p:pic>
        <p:nvPicPr>
          <p:cNvPr id="5" name="Picture 4"/>
          <p:cNvPicPr>
            <a:picLocks noChangeAspect="1"/>
          </p:cNvPicPr>
          <p:nvPr/>
        </p:nvPicPr>
        <p:blipFill>
          <a:blip r:embed="rId4"/>
          <a:stretch>
            <a:fillRect/>
          </a:stretch>
        </p:blipFill>
        <p:spPr>
          <a:xfrm>
            <a:off x="3654155" y="3103806"/>
            <a:ext cx="5080392" cy="3616695"/>
          </a:xfrm>
          <a:prstGeom prst="rect">
            <a:avLst/>
          </a:prstGeom>
        </p:spPr>
      </p:pic>
    </p:spTree>
    <p:extLst>
      <p:ext uri="{BB962C8B-B14F-4D97-AF65-F5344CB8AC3E}">
        <p14:creationId xmlns:p14="http://schemas.microsoft.com/office/powerpoint/2010/main" val="2846939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983" y="456991"/>
            <a:ext cx="9078737" cy="1188720"/>
          </a:xfrm>
          <a:solidFill>
            <a:srgbClr val="CBE7ED"/>
          </a:solidFill>
          <a:ln>
            <a:solidFill>
              <a:srgbClr val="002060"/>
            </a:solidFill>
          </a:ln>
        </p:spPr>
        <p:txBody>
          <a:bodyPr/>
          <a:lstStyle/>
          <a:p>
            <a:r>
              <a:rPr lang="en-US" b="1" dirty="0" smtClean="0"/>
              <a:t>*international travel restrictions* (cont.)</a:t>
            </a:r>
            <a:endParaRPr lang="en-US" b="1" u="sng" dirty="0"/>
          </a:p>
        </p:txBody>
      </p:sp>
      <p:pic>
        <p:nvPicPr>
          <p:cNvPr id="6" name="Picture 5"/>
          <p:cNvPicPr>
            <a:picLocks noChangeAspect="1"/>
          </p:cNvPicPr>
          <p:nvPr/>
        </p:nvPicPr>
        <p:blipFill>
          <a:blip r:embed="rId2"/>
          <a:stretch>
            <a:fillRect/>
          </a:stretch>
        </p:blipFill>
        <p:spPr>
          <a:xfrm>
            <a:off x="3674388" y="1888922"/>
            <a:ext cx="5039926" cy="4784955"/>
          </a:xfrm>
          <a:prstGeom prst="rect">
            <a:avLst/>
          </a:prstGeom>
        </p:spPr>
      </p:pic>
    </p:spTree>
    <p:extLst>
      <p:ext uri="{BB962C8B-B14F-4D97-AF65-F5344CB8AC3E}">
        <p14:creationId xmlns:p14="http://schemas.microsoft.com/office/powerpoint/2010/main" val="4063081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983" y="456991"/>
            <a:ext cx="9078737" cy="1188720"/>
          </a:xfrm>
          <a:solidFill>
            <a:srgbClr val="CBE7ED"/>
          </a:solidFill>
          <a:ln>
            <a:solidFill>
              <a:srgbClr val="002060"/>
            </a:solidFill>
          </a:ln>
        </p:spPr>
        <p:txBody>
          <a:bodyPr/>
          <a:lstStyle/>
          <a:p>
            <a:r>
              <a:rPr lang="en-US" dirty="0"/>
              <a:t>Booking travel as delegate</a:t>
            </a:r>
            <a:endParaRPr lang="en-US" u="sng" dirty="0"/>
          </a:p>
        </p:txBody>
      </p:sp>
      <p:sp>
        <p:nvSpPr>
          <p:cNvPr id="3" name="Content Placeholder 2"/>
          <p:cNvSpPr>
            <a:spLocks noGrp="1"/>
          </p:cNvSpPr>
          <p:nvPr>
            <p:ph idx="1"/>
          </p:nvPr>
        </p:nvSpPr>
        <p:spPr>
          <a:xfrm>
            <a:off x="1046000" y="1738808"/>
            <a:ext cx="9909112" cy="1927460"/>
          </a:xfrm>
        </p:spPr>
        <p:txBody>
          <a:bodyPr>
            <a:normAutofit/>
          </a:bodyPr>
          <a:lstStyle/>
          <a:p>
            <a:r>
              <a:rPr lang="en-US" sz="2000" dirty="0"/>
              <a:t>Users can assign delegates to act on their behalf and book their travel. To act as delegate and book travel on behalf of others, the delegate must select the user on their Profile under "Acting as other user."  </a:t>
            </a:r>
          </a:p>
          <a:p>
            <a:r>
              <a:rPr lang="en-US" sz="2000" dirty="0"/>
              <a:t>Users should follow this job aid for guidance on how to assign and manage their delegates:</a:t>
            </a:r>
          </a:p>
          <a:p>
            <a:r>
              <a:rPr lang="en-US" sz="2000" dirty="0"/>
              <a:t>Job Aid: </a:t>
            </a:r>
            <a:r>
              <a:rPr lang="en-US" sz="2000" u="sng" dirty="0">
                <a:hlinkClick r:id="rId2"/>
              </a:rPr>
              <a:t>Assign and Manage Delegates</a:t>
            </a:r>
            <a:endParaRPr lang="en-US" sz="2000" dirty="0"/>
          </a:p>
        </p:txBody>
      </p:sp>
      <p:sp>
        <p:nvSpPr>
          <p:cNvPr id="4" name="Title 1">
            <a:extLst>
              <a:ext uri="{FF2B5EF4-FFF2-40B4-BE49-F238E27FC236}">
                <a16:creationId xmlns:a16="http://schemas.microsoft.com/office/drawing/2014/main" id="{79487FFD-B3FE-4C5E-973D-C64B898EF285}"/>
              </a:ext>
            </a:extLst>
          </p:cNvPr>
          <p:cNvSpPr txBox="1">
            <a:spLocks/>
          </p:cNvSpPr>
          <p:nvPr/>
        </p:nvSpPr>
        <p:spPr bwMode="black">
          <a:xfrm>
            <a:off x="1556631" y="3759365"/>
            <a:ext cx="9078737" cy="1188720"/>
          </a:xfrm>
          <a:prstGeom prst="rect">
            <a:avLst/>
          </a:prstGeom>
          <a:solidFill>
            <a:srgbClr val="CBE7ED"/>
          </a:solidFill>
          <a:ln w="31750" cap="sq">
            <a:solidFill>
              <a:srgbClr val="00206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Student and guest travel</a:t>
            </a:r>
            <a:endParaRPr lang="en-US" u="sng" dirty="0"/>
          </a:p>
        </p:txBody>
      </p:sp>
      <p:sp>
        <p:nvSpPr>
          <p:cNvPr id="5" name="Content Placeholder 2">
            <a:extLst>
              <a:ext uri="{FF2B5EF4-FFF2-40B4-BE49-F238E27FC236}">
                <a16:creationId xmlns:a16="http://schemas.microsoft.com/office/drawing/2014/main" id="{9FC05C27-5310-4413-9A9B-3CB9ABB48C5D}"/>
              </a:ext>
            </a:extLst>
          </p:cNvPr>
          <p:cNvSpPr txBox="1">
            <a:spLocks/>
          </p:cNvSpPr>
          <p:nvPr/>
        </p:nvSpPr>
        <p:spPr>
          <a:xfrm>
            <a:off x="955716" y="5332125"/>
            <a:ext cx="9909112" cy="9776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By default, Students and Guests (Outside Parties) do not have access to Concur. To assist Students and Guests with travel, a designated Staff member can book on their behalf. Only designated Travel Arrangers can book travel for Students and Guests (Outside Parties).</a:t>
            </a:r>
          </a:p>
          <a:p>
            <a:pPr marL="0" indent="0">
              <a:buNone/>
            </a:pPr>
            <a:endParaRPr lang="en-US" sz="2000" dirty="0"/>
          </a:p>
        </p:txBody>
      </p:sp>
    </p:spTree>
    <p:extLst>
      <p:ext uri="{BB962C8B-B14F-4D97-AF65-F5344CB8AC3E}">
        <p14:creationId xmlns:p14="http://schemas.microsoft.com/office/powerpoint/2010/main" val="2607191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983" y="456991"/>
            <a:ext cx="9078737" cy="1188720"/>
          </a:xfrm>
          <a:solidFill>
            <a:srgbClr val="CBE7ED"/>
          </a:solidFill>
          <a:ln>
            <a:solidFill>
              <a:srgbClr val="002060"/>
            </a:solidFill>
          </a:ln>
        </p:spPr>
        <p:txBody>
          <a:bodyPr/>
          <a:lstStyle/>
          <a:p>
            <a:r>
              <a:rPr lang="en-US" dirty="0"/>
              <a:t>WTI booking FEES</a:t>
            </a:r>
            <a:endParaRPr lang="en-US" u="sng" dirty="0"/>
          </a:p>
        </p:txBody>
      </p:sp>
      <p:sp>
        <p:nvSpPr>
          <p:cNvPr id="5" name="Content Placeholder 4">
            <a:extLst>
              <a:ext uri="{FF2B5EF4-FFF2-40B4-BE49-F238E27FC236}">
                <a16:creationId xmlns:a16="http://schemas.microsoft.com/office/drawing/2014/main" id="{A5793B3B-890F-49D5-9C4B-5C2EDD50604C}"/>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4B63601-7FCE-4C67-8225-AF6BCD0D7D73}"/>
              </a:ext>
            </a:extLst>
          </p:cNvPr>
          <p:cNvPicPr>
            <a:picLocks noChangeAspect="1"/>
          </p:cNvPicPr>
          <p:nvPr/>
        </p:nvPicPr>
        <p:blipFill>
          <a:blip r:embed="rId2"/>
          <a:stretch>
            <a:fillRect/>
          </a:stretch>
        </p:blipFill>
        <p:spPr>
          <a:xfrm>
            <a:off x="2527555" y="1726439"/>
            <a:ext cx="7333591" cy="4925192"/>
          </a:xfrm>
          <a:prstGeom prst="rect">
            <a:avLst/>
          </a:prstGeom>
        </p:spPr>
      </p:pic>
    </p:spTree>
    <p:extLst>
      <p:ext uri="{BB962C8B-B14F-4D97-AF65-F5344CB8AC3E}">
        <p14:creationId xmlns:p14="http://schemas.microsoft.com/office/powerpoint/2010/main" val="3610141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199" y="489307"/>
            <a:ext cx="8991600" cy="1645920"/>
          </a:xfrm>
          <a:solidFill>
            <a:srgbClr val="CBE7ED"/>
          </a:solidFill>
          <a:ln>
            <a:solidFill>
              <a:srgbClr val="002060"/>
            </a:solidFill>
          </a:ln>
        </p:spPr>
        <p:txBody>
          <a:bodyPr>
            <a:normAutofit fontScale="90000"/>
          </a:bodyPr>
          <a:lstStyle/>
          <a:p>
            <a:r>
              <a:rPr lang="en-US" dirty="0"/>
              <a:t/>
            </a:r>
            <a:br>
              <a:rPr lang="en-US" dirty="0"/>
            </a:br>
            <a:r>
              <a:rPr lang="en-US" dirty="0"/>
              <a:t>Columbia University</a:t>
            </a:r>
            <a:br>
              <a:rPr lang="en-US" dirty="0"/>
            </a:br>
            <a:r>
              <a:rPr lang="en-US" dirty="0"/>
              <a:t>WEAI business procdures</a:t>
            </a:r>
            <a:br>
              <a:rPr lang="en-US" dirty="0"/>
            </a:br>
            <a:endParaRPr lang="en-US" dirty="0"/>
          </a:p>
        </p:txBody>
      </p:sp>
      <p:sp>
        <p:nvSpPr>
          <p:cNvPr id="3" name="Subtitle 2"/>
          <p:cNvSpPr>
            <a:spLocks noGrp="1"/>
          </p:cNvSpPr>
          <p:nvPr>
            <p:ph type="subTitle" idx="1"/>
          </p:nvPr>
        </p:nvSpPr>
        <p:spPr>
          <a:xfrm>
            <a:off x="2695193" y="4664516"/>
            <a:ext cx="6801612" cy="1239894"/>
          </a:xfrm>
        </p:spPr>
        <p:txBody>
          <a:bodyPr>
            <a:normAutofit/>
          </a:bodyPr>
          <a:lstStyle/>
          <a:p>
            <a:r>
              <a:rPr lang="en-US" sz="2400" dirty="0"/>
              <a:t/>
            </a:r>
            <a:br>
              <a:rPr lang="en-US" sz="2400" dirty="0"/>
            </a:br>
            <a:endParaRPr lang="en-US" sz="2400" dirty="0"/>
          </a:p>
        </p:txBody>
      </p:sp>
      <p:pic>
        <p:nvPicPr>
          <p:cNvPr id="2050" name="Picture 2" descr="Image result for clip art coffee"/>
          <p:cNvPicPr>
            <a:picLocks noChangeAspect="1" noChangeArrowheads="1"/>
          </p:cNvPicPr>
          <p:nvPr/>
        </p:nvPicPr>
        <p:blipFill>
          <a:blip r:embed="rId2">
            <a:duotone>
              <a:prstClr val="black"/>
              <a:schemeClr val="tx1">
                <a:lumMod val="85000"/>
                <a:tint val="45000"/>
                <a:satMod val="400000"/>
              </a:schemeClr>
            </a:duotone>
            <a:extLst>
              <a:ext uri="{28A0092B-C50C-407E-A947-70E740481C1C}">
                <a14:useLocalDpi xmlns:a14="http://schemas.microsoft.com/office/drawing/2010/main" val="0"/>
              </a:ext>
            </a:extLst>
          </a:blip>
          <a:srcRect/>
          <a:stretch>
            <a:fillRect/>
          </a:stretch>
        </p:blipFill>
        <p:spPr bwMode="auto">
          <a:xfrm>
            <a:off x="1598643" y="2527680"/>
            <a:ext cx="3078150" cy="30781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5999" y="3281925"/>
            <a:ext cx="4497356" cy="1569660"/>
          </a:xfrm>
          <a:prstGeom prst="rect">
            <a:avLst/>
          </a:prstGeom>
          <a:noFill/>
        </p:spPr>
        <p:txBody>
          <a:bodyPr wrap="square" rtlCol="0">
            <a:spAutoFit/>
          </a:bodyPr>
          <a:lstStyle/>
          <a:p>
            <a:r>
              <a:rPr lang="en-US" sz="3200" dirty="0">
                <a:solidFill>
                  <a:schemeClr val="bg1"/>
                </a:solidFill>
              </a:rPr>
              <a:t>Grab your cup of coffee and we will all get through this together!</a:t>
            </a:r>
          </a:p>
        </p:txBody>
      </p:sp>
    </p:spTree>
    <p:extLst>
      <p:ext uri="{BB962C8B-B14F-4D97-AF65-F5344CB8AC3E}">
        <p14:creationId xmlns:p14="http://schemas.microsoft.com/office/powerpoint/2010/main" val="1814059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5" name="Rectangle 4"/>
          <p:cNvSpPr/>
          <p:nvPr/>
        </p:nvSpPr>
        <p:spPr>
          <a:xfrm>
            <a:off x="709127" y="1464905"/>
            <a:ext cx="10389783" cy="6093976"/>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solidFill>
                  <a:schemeClr val="bg1"/>
                </a:solidFill>
              </a:rPr>
              <a:t>Faculty and staff can book/ pay for travel directly and get reimbursed using the Concur System. When using federal grant funds, be sure to follow the guidelines for the </a:t>
            </a:r>
            <a:r>
              <a:rPr lang="en-US" sz="2000" dirty="0" smtClean="0">
                <a:solidFill>
                  <a:schemeClr val="bg1"/>
                </a:solidFill>
                <a:hlinkClick r:id="rId2"/>
              </a:rPr>
              <a:t>Fly </a:t>
            </a:r>
            <a:r>
              <a:rPr lang="en-US" sz="2000" dirty="0">
                <a:solidFill>
                  <a:schemeClr val="bg1"/>
                </a:solidFill>
                <a:hlinkClick r:id="rId2"/>
              </a:rPr>
              <a:t>America </a:t>
            </a:r>
            <a:r>
              <a:rPr lang="en-US" sz="2000" dirty="0" smtClean="0">
                <a:solidFill>
                  <a:schemeClr val="bg1"/>
                </a:solidFill>
                <a:hlinkClick r:id="rId2"/>
              </a:rPr>
              <a:t>Act</a:t>
            </a:r>
            <a:r>
              <a:rPr lang="en-US" sz="2000" dirty="0">
                <a:solidFill>
                  <a:schemeClr val="bg1"/>
                </a:solidFill>
              </a:rPr>
              <a:t>.  If seeking an exception, please complete the fly America act </a:t>
            </a:r>
            <a:r>
              <a:rPr lang="en-US" sz="2000" dirty="0">
                <a:solidFill>
                  <a:schemeClr val="bg1"/>
                </a:solidFill>
                <a:hlinkClick r:id="rId3" action="ppaction://hlinkfile"/>
              </a:rPr>
              <a:t>exception memo. </a:t>
            </a:r>
            <a:endParaRPr lang="en-US" sz="2000" dirty="0">
              <a:solidFill>
                <a:schemeClr val="bg1"/>
              </a:solidFill>
              <a:cs typeface="Arial" panose="020B0604020202020204" pitchFamily="34" charset="0"/>
            </a:endParaRPr>
          </a:p>
          <a:p>
            <a:pPr marL="285750"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If expenses related to travel are purchased and paid for in advance (airfare, train, bus etc.), the traveler may submit the expenses for reimbursement before the actual travel. Otherwise, please submit all other expenses after the travel is complete. </a:t>
            </a:r>
          </a:p>
          <a:p>
            <a:pPr marL="342900" indent="-342900">
              <a:lnSpc>
                <a:spcPct val="150000"/>
              </a:lnSpc>
              <a:buFont typeface="Arial" panose="020B0604020202020204" pitchFamily="34" charset="0"/>
              <a:buChar char="•"/>
            </a:pPr>
            <a:r>
              <a:rPr lang="en-US" sz="2000" dirty="0">
                <a:solidFill>
                  <a:schemeClr val="bg1"/>
                </a:solidFill>
                <a:cs typeface="Arial" panose="020B0604020202020204" pitchFamily="34" charset="0"/>
              </a:rPr>
              <a:t>When completing/ submitting a Concur Travel Expense form, please only submit one trip per (TE) and any business expenses (separate from the actual trip) must be submitted in another Concur Business Expense (PE). </a:t>
            </a:r>
          </a:p>
          <a:p>
            <a:pPr marL="285750" indent="-285750">
              <a:lnSpc>
                <a:spcPct val="150000"/>
              </a:lnSpc>
              <a:buFont typeface="Arial" panose="020B0604020202020204" pitchFamily="34" charset="0"/>
              <a:buChar char="•"/>
            </a:pPr>
            <a:endParaRPr lang="en-US" sz="2000" dirty="0">
              <a:solidFill>
                <a:schemeClr val="bg1"/>
              </a:solidFill>
              <a:cs typeface="Arial" panose="020B0604020202020204" pitchFamily="34" charset="0"/>
            </a:endParaRPr>
          </a:p>
          <a:p>
            <a:pPr>
              <a:lnSpc>
                <a:spcPct val="150000"/>
              </a:lnSpc>
            </a:pPr>
            <a:r>
              <a:rPr lang="en-US" sz="2000" dirty="0">
                <a:solidFill>
                  <a:schemeClr val="bg1"/>
                </a:solidFill>
                <a:cs typeface="Arial" panose="020B0604020202020204" pitchFamily="34" charset="0"/>
              </a:rPr>
              <a:t> </a:t>
            </a:r>
          </a:p>
        </p:txBody>
      </p:sp>
      <p:sp>
        <p:nvSpPr>
          <p:cNvPr id="7" name="Title 1"/>
          <p:cNvSpPr>
            <a:spLocks noGrp="1"/>
          </p:cNvSpPr>
          <p:nvPr>
            <p:ph type="title"/>
          </p:nvPr>
        </p:nvSpPr>
        <p:spPr>
          <a:xfrm>
            <a:off x="2173762" y="351506"/>
            <a:ext cx="7729728" cy="1188720"/>
          </a:xfrm>
          <a:solidFill>
            <a:srgbClr val="CBE7ED"/>
          </a:solidFill>
          <a:ln>
            <a:solidFill>
              <a:srgbClr val="002060"/>
            </a:solidFill>
          </a:ln>
        </p:spPr>
        <p:txBody>
          <a:bodyPr>
            <a:normAutofit/>
          </a:bodyPr>
          <a:lstStyle/>
          <a:p>
            <a:r>
              <a:rPr lang="en-US" sz="2800" dirty="0"/>
              <a:t>Arranging travel- Faculty &amp; Staff</a:t>
            </a:r>
          </a:p>
        </p:txBody>
      </p:sp>
    </p:spTree>
    <p:extLst>
      <p:ext uri="{BB962C8B-B14F-4D97-AF65-F5344CB8AC3E}">
        <p14:creationId xmlns:p14="http://schemas.microsoft.com/office/powerpoint/2010/main" val="1165793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5" name="Rectangle 4"/>
          <p:cNvSpPr/>
          <p:nvPr/>
        </p:nvSpPr>
        <p:spPr>
          <a:xfrm>
            <a:off x="535669" y="1745702"/>
            <a:ext cx="11199479" cy="4193071"/>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Flights or business class travel by air (flights in excess of 5 hours or medical need). If booking business class, traveler must submit documentation for the same trip in economy class at the time of purchase.</a:t>
            </a:r>
          </a:p>
          <a:p>
            <a:pPr marL="285750"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First or business class travel by rail/bus (not including Amtrak’s Acela train).</a:t>
            </a:r>
          </a:p>
          <a:p>
            <a:pPr marL="285750"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Lodging exceeding $350 per night domestic and $400 (USD) per night international excluding tax by no more than 50%.</a:t>
            </a:r>
          </a:p>
          <a:p>
            <a:pPr marL="285750"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Appreciation given for lodging in a private residence.</a:t>
            </a:r>
          </a:p>
          <a:p>
            <a:pPr marL="285750"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Short-term rental accommodations.</a:t>
            </a:r>
          </a:p>
          <a:p>
            <a:pPr marL="285750"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Reimbursed travel extended beyond the minimum days required for business purposes.</a:t>
            </a:r>
          </a:p>
          <a:p>
            <a:pPr marL="285750"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Required travel by an employee’s spouse, significant other and/or dependent (Note: May be taxable). </a:t>
            </a:r>
          </a:p>
        </p:txBody>
      </p:sp>
      <p:sp>
        <p:nvSpPr>
          <p:cNvPr id="7" name="Title 1"/>
          <p:cNvSpPr>
            <a:spLocks noGrp="1"/>
          </p:cNvSpPr>
          <p:nvPr>
            <p:ph type="title"/>
          </p:nvPr>
        </p:nvSpPr>
        <p:spPr>
          <a:xfrm>
            <a:off x="2270545" y="341078"/>
            <a:ext cx="7729728" cy="1188720"/>
          </a:xfrm>
          <a:solidFill>
            <a:srgbClr val="CBE7ED"/>
          </a:solidFill>
          <a:ln>
            <a:solidFill>
              <a:srgbClr val="002060"/>
            </a:solidFill>
          </a:ln>
        </p:spPr>
        <p:txBody>
          <a:bodyPr>
            <a:normAutofit/>
          </a:bodyPr>
          <a:lstStyle/>
          <a:p>
            <a:r>
              <a:rPr lang="en-US" sz="2800" dirty="0"/>
              <a:t>Supplemental approval (Travel)</a:t>
            </a:r>
          </a:p>
        </p:txBody>
      </p:sp>
    </p:spTree>
    <p:extLst>
      <p:ext uri="{BB962C8B-B14F-4D97-AF65-F5344CB8AC3E}">
        <p14:creationId xmlns:p14="http://schemas.microsoft.com/office/powerpoint/2010/main" val="13458149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3" y="516823"/>
            <a:ext cx="7729728" cy="1188720"/>
          </a:xfrm>
          <a:solidFill>
            <a:srgbClr val="CBE7ED"/>
          </a:solidFill>
        </p:spPr>
        <p:txBody>
          <a:bodyPr/>
          <a:lstStyle/>
          <a:p>
            <a:r>
              <a:rPr lang="en-US" dirty="0"/>
              <a:t>Airfare classes</a:t>
            </a:r>
          </a:p>
        </p:txBody>
      </p:sp>
      <p:sp>
        <p:nvSpPr>
          <p:cNvPr id="3" name="Content Placeholder 2"/>
          <p:cNvSpPr>
            <a:spLocks noGrp="1"/>
          </p:cNvSpPr>
          <p:nvPr>
            <p:ph idx="1"/>
          </p:nvPr>
        </p:nvSpPr>
        <p:spPr>
          <a:xfrm>
            <a:off x="850390" y="2050215"/>
            <a:ext cx="10416573" cy="4518535"/>
          </a:xfrm>
        </p:spPr>
        <p:txBody>
          <a:bodyPr>
            <a:normAutofit fontScale="92500" lnSpcReduction="20000"/>
          </a:bodyPr>
          <a:lstStyle/>
          <a:p>
            <a:pPr>
              <a:lnSpc>
                <a:spcPct val="150000"/>
              </a:lnSpc>
            </a:pPr>
            <a:r>
              <a:rPr lang="en-US" sz="2000" dirty="0"/>
              <a:t>The University expects that the majority of air travel will be at the lowest available fare. In addition, the majority of University research grants only allow for travel in coach or economy class.  Any fare within the economy cabin will be allowed (economy, main cabin economy, economy plus, extra legroom within economy etc.). Travelers may travel in business class as an exception in the following cases:</a:t>
            </a:r>
          </a:p>
          <a:p>
            <a:pPr lvl="1">
              <a:lnSpc>
                <a:spcPct val="150000"/>
              </a:lnSpc>
            </a:pPr>
            <a:r>
              <a:rPr lang="en-US" sz="1900" dirty="0"/>
              <a:t>If the flight has an in flight time in excess of 5hrs </a:t>
            </a:r>
          </a:p>
          <a:p>
            <a:pPr lvl="1">
              <a:lnSpc>
                <a:spcPct val="150000"/>
              </a:lnSpc>
            </a:pPr>
            <a:r>
              <a:rPr lang="en-US" sz="1900" dirty="0"/>
              <a:t>Documented medical condition requires it</a:t>
            </a:r>
          </a:p>
          <a:p>
            <a:pPr lvl="1">
              <a:lnSpc>
                <a:spcPct val="150000"/>
              </a:lnSpc>
            </a:pPr>
            <a:endParaRPr lang="en-US" sz="1800" dirty="0"/>
          </a:p>
          <a:p>
            <a:pPr marL="0" indent="0">
              <a:buNone/>
            </a:pPr>
            <a:r>
              <a:rPr lang="en-US" sz="2000" dirty="0"/>
              <a:t>*Supplemental approval is required for business or first class airfare. Additional amount from economy ticket must be segregated as well. You must also print out a comparable economy class ticket at the time of purchase and segregate any difference. Business and First Class travel requires CFO approval in advance of the trip.</a:t>
            </a:r>
          </a:p>
        </p:txBody>
      </p:sp>
    </p:spTree>
    <p:extLst>
      <p:ext uri="{BB962C8B-B14F-4D97-AF65-F5344CB8AC3E}">
        <p14:creationId xmlns:p14="http://schemas.microsoft.com/office/powerpoint/2010/main" val="2360301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3" y="516823"/>
            <a:ext cx="7729728" cy="1188720"/>
          </a:xfrm>
          <a:solidFill>
            <a:srgbClr val="CBE7ED"/>
          </a:solidFill>
        </p:spPr>
        <p:txBody>
          <a:bodyPr/>
          <a:lstStyle/>
          <a:p>
            <a:r>
              <a:rPr lang="en-US" dirty="0" smtClean="0"/>
              <a:t>BOOKING RAIL TRAVEL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9731" y="2049463"/>
            <a:ext cx="6897925" cy="4519612"/>
          </a:xfrm>
        </p:spPr>
      </p:pic>
    </p:spTree>
    <p:extLst>
      <p:ext uri="{BB962C8B-B14F-4D97-AF65-F5344CB8AC3E}">
        <p14:creationId xmlns:p14="http://schemas.microsoft.com/office/powerpoint/2010/main" val="2794660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147565" y="247137"/>
            <a:ext cx="10018058" cy="1184795"/>
          </a:xfrm>
          <a:solidFill>
            <a:schemeClr val="bg2">
              <a:lumMod val="20000"/>
              <a:lumOff val="80000"/>
            </a:schemeClr>
          </a:solidFill>
          <a:ln>
            <a:noFill/>
          </a:ln>
        </p:spPr>
        <p:txBody>
          <a:bodyPr/>
          <a:lstStyle/>
          <a:p>
            <a:r>
              <a:rPr lang="en-US" dirty="0"/>
              <a:t>Catering / Events</a:t>
            </a:r>
          </a:p>
        </p:txBody>
      </p:sp>
      <p:sp>
        <p:nvSpPr>
          <p:cNvPr id="6" name="Title 3"/>
          <p:cNvSpPr txBox="1">
            <a:spLocks/>
          </p:cNvSpPr>
          <p:nvPr/>
        </p:nvSpPr>
        <p:spPr bwMode="blackWhite">
          <a:xfrm>
            <a:off x="1147565" y="1982666"/>
            <a:ext cx="10018058" cy="1147144"/>
          </a:xfrm>
          <a:prstGeom prst="rect">
            <a:avLst/>
          </a:prstGeom>
          <a:solidFill>
            <a:schemeClr val="bg2">
              <a:lumMod val="20000"/>
              <a:lumOff val="80000"/>
            </a:schemeClr>
          </a:solidFill>
          <a:ln w="38100">
            <a:noFill/>
          </a:ln>
        </p:spPr>
        <p:style>
          <a:lnRef idx="1">
            <a:schemeClr val="accent4"/>
          </a:lnRef>
          <a:fillRef idx="2">
            <a:schemeClr val="accent4"/>
          </a:fillRef>
          <a:effectRef idx="1">
            <a:schemeClr val="accent4"/>
          </a:effectRef>
          <a:fontRef idx="minor">
            <a:schemeClr val="dk1"/>
          </a:fontRef>
        </p:style>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Travel</a:t>
            </a:r>
          </a:p>
        </p:txBody>
      </p:sp>
      <p:sp>
        <p:nvSpPr>
          <p:cNvPr id="7" name="Title 3"/>
          <p:cNvSpPr txBox="1">
            <a:spLocks/>
          </p:cNvSpPr>
          <p:nvPr/>
        </p:nvSpPr>
        <p:spPr bwMode="blackWhite">
          <a:xfrm>
            <a:off x="1147565" y="5258005"/>
            <a:ext cx="10018058" cy="1184795"/>
          </a:xfrm>
          <a:prstGeom prst="rect">
            <a:avLst/>
          </a:prstGeom>
          <a:solidFill>
            <a:schemeClr val="bg2">
              <a:lumMod val="20000"/>
              <a:lumOff val="80000"/>
            </a:schemeClr>
          </a:solidFill>
          <a:ln w="3810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Payments at Columbia</a:t>
            </a:r>
          </a:p>
        </p:txBody>
      </p:sp>
      <p:sp>
        <p:nvSpPr>
          <p:cNvPr id="5" name="Title 1"/>
          <p:cNvSpPr txBox="1">
            <a:spLocks/>
          </p:cNvSpPr>
          <p:nvPr/>
        </p:nvSpPr>
        <p:spPr bwMode="blackWhite">
          <a:xfrm>
            <a:off x="1147565" y="3610857"/>
            <a:ext cx="10018058" cy="1166101"/>
          </a:xfrm>
          <a:prstGeom prst="rect">
            <a:avLst/>
          </a:prstGeom>
          <a:solidFill>
            <a:srgbClr val="CBE7ED"/>
          </a:solidFill>
          <a:ln w="38100" cap="sq">
            <a:solidFill>
              <a:srgbClr val="00206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Purchasing at columbia</a:t>
            </a:r>
          </a:p>
        </p:txBody>
      </p:sp>
    </p:spTree>
    <p:extLst>
      <p:ext uri="{BB962C8B-B14F-4D97-AF65-F5344CB8AC3E}">
        <p14:creationId xmlns:p14="http://schemas.microsoft.com/office/powerpoint/2010/main" val="3725690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5" name="Rectangle 4"/>
          <p:cNvSpPr/>
          <p:nvPr/>
        </p:nvSpPr>
        <p:spPr>
          <a:xfrm>
            <a:off x="1188803" y="2704656"/>
            <a:ext cx="9534698" cy="3954929"/>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1"/>
                </a:solidFill>
              </a:rPr>
              <a:t>Central Purchase Orders: Central Purchase Orders must be used for purchases in excess of $500 and are non-</a:t>
            </a:r>
            <a:r>
              <a:rPr lang="en-US" sz="2000" dirty="0" err="1">
                <a:solidFill>
                  <a:schemeClr val="bg1"/>
                </a:solidFill>
              </a:rPr>
              <a:t>UwPA’s</a:t>
            </a:r>
            <a:r>
              <a:rPr lang="en-US" sz="2000" dirty="0">
                <a:solidFill>
                  <a:schemeClr val="bg1"/>
                </a:solidFill>
              </a:rPr>
              <a:t>. Central PO’s must also be used for the procurement of all services. </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PO: Auto source PO’s may be used for the purchase of goods and services from University-wide Purchasing Agreement (UWPA) vendors in amounts approved by University Purchasing. </a:t>
            </a:r>
          </a:p>
          <a:p>
            <a:r>
              <a:rPr lang="en-US" sz="2000" dirty="0">
                <a:solidFill>
                  <a:schemeClr val="bg1"/>
                </a:solidFill>
              </a:rPr>
              <a:t> </a:t>
            </a:r>
          </a:p>
          <a:p>
            <a:pPr marL="285750" indent="-285750">
              <a:buFont typeface="Arial" panose="020B0604020202020204" pitchFamily="34" charset="0"/>
              <a:buChar char="•"/>
            </a:pPr>
            <a:r>
              <a:rPr lang="en-US" sz="2000" dirty="0">
                <a:solidFill>
                  <a:schemeClr val="bg1"/>
                </a:solidFill>
              </a:rPr>
              <a:t>P-Card: P-Card is the preferred purchasing mechanism for most goods and minor equipment valued at $2,500 or less. </a:t>
            </a:r>
          </a:p>
          <a:p>
            <a:pPr>
              <a:lnSpc>
                <a:spcPct val="150000"/>
              </a:lnSpc>
            </a:pPr>
            <a:endParaRPr lang="en-US" sz="1400" dirty="0">
              <a:solidFill>
                <a:schemeClr val="bg1"/>
              </a:solidFill>
              <a:cs typeface="Arial" panose="020B0604020202020204" pitchFamily="34" charset="0"/>
            </a:endParaRPr>
          </a:p>
          <a:p>
            <a:pPr>
              <a:lnSpc>
                <a:spcPct val="150000"/>
              </a:lnSpc>
            </a:pPr>
            <a:endParaRPr lang="en-US" sz="1000" dirty="0">
              <a:solidFill>
                <a:schemeClr val="bg1"/>
              </a:solidFill>
              <a:cs typeface="Arial" panose="020B0604020202020204" pitchFamily="34" charset="0"/>
            </a:endParaRPr>
          </a:p>
          <a:p>
            <a:pPr>
              <a:lnSpc>
                <a:spcPct val="150000"/>
              </a:lnSpc>
            </a:pPr>
            <a:endParaRPr lang="en-US" sz="1000" dirty="0">
              <a:solidFill>
                <a:schemeClr val="bg1"/>
              </a:solidFill>
              <a:cs typeface="Arial" panose="020B0604020202020204" pitchFamily="34" charset="0"/>
            </a:endParaRPr>
          </a:p>
        </p:txBody>
      </p:sp>
      <p:sp>
        <p:nvSpPr>
          <p:cNvPr id="7" name="Title 1"/>
          <p:cNvSpPr>
            <a:spLocks noGrp="1"/>
          </p:cNvSpPr>
          <p:nvPr>
            <p:ph type="title"/>
          </p:nvPr>
        </p:nvSpPr>
        <p:spPr>
          <a:xfrm>
            <a:off x="2091288" y="674235"/>
            <a:ext cx="7729728" cy="1188720"/>
          </a:xfrm>
          <a:solidFill>
            <a:srgbClr val="CBE7ED"/>
          </a:solidFill>
          <a:ln>
            <a:solidFill>
              <a:srgbClr val="002060"/>
            </a:solidFill>
          </a:ln>
        </p:spPr>
        <p:txBody>
          <a:bodyPr>
            <a:normAutofit/>
          </a:bodyPr>
          <a:lstStyle/>
          <a:p>
            <a:r>
              <a:rPr lang="en-US" sz="2800" dirty="0"/>
              <a:t>When do you need a Purchase order(PO)</a:t>
            </a:r>
          </a:p>
        </p:txBody>
      </p:sp>
    </p:spTree>
    <p:extLst>
      <p:ext uri="{BB962C8B-B14F-4D97-AF65-F5344CB8AC3E}">
        <p14:creationId xmlns:p14="http://schemas.microsoft.com/office/powerpoint/2010/main" val="188351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91288" y="636913"/>
            <a:ext cx="7729728" cy="1188720"/>
          </a:xfrm>
          <a:solidFill>
            <a:srgbClr val="CBE7ED"/>
          </a:solidFill>
          <a:ln>
            <a:solidFill>
              <a:srgbClr val="002060"/>
            </a:solidFill>
          </a:ln>
        </p:spPr>
        <p:txBody>
          <a:bodyPr>
            <a:normAutofit/>
          </a:bodyPr>
          <a:lstStyle/>
          <a:p>
            <a:r>
              <a:rPr lang="en-US" sz="2800" dirty="0"/>
              <a:t>University wide purchasing agreements (</a:t>
            </a:r>
            <a:r>
              <a:rPr lang="en-US" sz="2800" dirty="0" err="1"/>
              <a:t>Uwpa</a:t>
            </a:r>
            <a:r>
              <a:rPr lang="en-US" sz="2800" dirty="0"/>
              <a:t>) vendors</a:t>
            </a:r>
          </a:p>
        </p:txBody>
      </p:sp>
      <p:sp>
        <p:nvSpPr>
          <p:cNvPr id="4" name="Subtitle 2"/>
          <p:cNvSpPr txBox="1">
            <a:spLocks/>
          </p:cNvSpPr>
          <p:nvPr/>
        </p:nvSpPr>
        <p:spPr>
          <a:xfrm>
            <a:off x="889630" y="1966959"/>
            <a:ext cx="10810958" cy="4611124"/>
          </a:xfrm>
          <a:prstGeom prst="rect">
            <a:avLst/>
          </a:prstGeom>
        </p:spPr>
        <p:txBody>
          <a:bodyPr vert="horz" lIns="91440" tIns="45720" rIns="91440" bIns="45720" rtlCol="0" anchor="t" anchorCtr="1">
            <a:normAutofit fontScale="77500" lnSpcReduction="20000"/>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tint val="75000"/>
                  </a:schemeClr>
                </a:solidFill>
                <a:latin typeface="+mn-lt"/>
                <a:ea typeface="+mn-ea"/>
                <a:cs typeface="+mn-cs"/>
              </a:defRPr>
            </a:lvl9pPr>
          </a:lstStyle>
          <a:p>
            <a:pPr>
              <a:lnSpc>
                <a:spcPct val="170000"/>
              </a:lnSpc>
            </a:pPr>
            <a:r>
              <a:rPr lang="en-US" dirty="0"/>
              <a:t> </a:t>
            </a:r>
            <a:endParaRPr lang="en-US" dirty="0">
              <a:solidFill>
                <a:schemeClr val="bg1"/>
              </a:solidFill>
            </a:endParaRPr>
          </a:p>
          <a:p>
            <a:pPr marL="342900" indent="-342900">
              <a:lnSpc>
                <a:spcPct val="170000"/>
              </a:lnSpc>
              <a:buFont typeface="Arial" panose="020B0604020202020204" pitchFamily="34" charset="0"/>
              <a:buChar char="•"/>
            </a:pPr>
            <a:r>
              <a:rPr lang="en-US" sz="2300" dirty="0" err="1">
                <a:solidFill>
                  <a:schemeClr val="bg1"/>
                </a:solidFill>
              </a:rPr>
              <a:t>UwPA's</a:t>
            </a:r>
            <a:r>
              <a:rPr lang="en-US" sz="2300" dirty="0">
                <a:solidFill>
                  <a:schemeClr val="bg1"/>
                </a:solidFill>
              </a:rPr>
              <a:t> represent suppliers that have been awarded a University contract based on a competitive or negotiated process managed by Central Purchasing. These suppliers maintain a “Preferred” supplier status at Columbia, which affords the University community easier access to these suppliers through designated representatives and websites as well as the ability to place orders at higher transaction limits without Central Purchasing review or approval. Additional benefits of </a:t>
            </a:r>
            <a:r>
              <a:rPr lang="en-US" sz="2300" dirty="0" err="1">
                <a:solidFill>
                  <a:schemeClr val="bg1"/>
                </a:solidFill>
              </a:rPr>
              <a:t>UwPA's</a:t>
            </a:r>
            <a:r>
              <a:rPr lang="en-US" sz="2300" dirty="0">
                <a:solidFill>
                  <a:schemeClr val="bg1"/>
                </a:solidFill>
              </a:rPr>
              <a:t> are enhanced service levels and competitive pricing.   The use of </a:t>
            </a:r>
            <a:r>
              <a:rPr lang="en-US" sz="2300" dirty="0" err="1">
                <a:solidFill>
                  <a:schemeClr val="bg1"/>
                </a:solidFill>
              </a:rPr>
              <a:t>UwPA's</a:t>
            </a:r>
            <a:r>
              <a:rPr lang="en-US" sz="2300" dirty="0">
                <a:solidFill>
                  <a:schemeClr val="bg1"/>
                </a:solidFill>
              </a:rPr>
              <a:t>  is strongly recommended at Columbia and can be found through the</a:t>
            </a:r>
            <a:r>
              <a:rPr lang="en-US" sz="2300" b="1" dirty="0">
                <a:solidFill>
                  <a:schemeClr val="bg1"/>
                </a:solidFill>
              </a:rPr>
              <a:t> </a:t>
            </a:r>
            <a:r>
              <a:rPr lang="en-US" sz="2300" dirty="0" err="1">
                <a:solidFill>
                  <a:schemeClr val="bg1"/>
                </a:solidFill>
              </a:rPr>
              <a:t>UwPA</a:t>
            </a:r>
            <a:r>
              <a:rPr lang="en-US" sz="2300" dirty="0">
                <a:solidFill>
                  <a:schemeClr val="bg1"/>
                </a:solidFill>
              </a:rPr>
              <a:t> Guide.  Advantage to use – only one quote and directly sourced- no need for Purchasing review.</a:t>
            </a:r>
          </a:p>
          <a:p>
            <a:pPr marL="342900" indent="-342900">
              <a:lnSpc>
                <a:spcPct val="170000"/>
              </a:lnSpc>
              <a:buFont typeface="Arial" panose="020B0604020202020204" pitchFamily="34" charset="0"/>
              <a:buChar char="•"/>
            </a:pPr>
            <a:endParaRPr lang="en-US" sz="2300" dirty="0">
              <a:solidFill>
                <a:schemeClr val="bg1"/>
              </a:solidFill>
            </a:endParaRPr>
          </a:p>
          <a:p>
            <a:pPr marL="342900" indent="-342900">
              <a:lnSpc>
                <a:spcPct val="170000"/>
              </a:lnSpc>
              <a:buFont typeface="Arial" panose="020B0604020202020204" pitchFamily="34" charset="0"/>
              <a:buChar char="•"/>
            </a:pPr>
            <a:r>
              <a:rPr lang="en-US" sz="2300" dirty="0">
                <a:solidFill>
                  <a:schemeClr val="bg1"/>
                </a:solidFill>
              </a:rPr>
              <a:t>Click </a:t>
            </a:r>
            <a:r>
              <a:rPr lang="en-US" sz="2300" dirty="0">
                <a:solidFill>
                  <a:schemeClr val="bg1"/>
                </a:solidFill>
                <a:hlinkClick r:id="rId2"/>
              </a:rPr>
              <a:t>here</a:t>
            </a:r>
            <a:r>
              <a:rPr lang="en-US" sz="2300" dirty="0">
                <a:solidFill>
                  <a:schemeClr val="bg1"/>
                </a:solidFill>
              </a:rPr>
              <a:t> for UWPA vendor List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2685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5" name="Rectangle 4"/>
          <p:cNvSpPr/>
          <p:nvPr/>
        </p:nvSpPr>
        <p:spPr>
          <a:xfrm>
            <a:off x="1188803" y="2228794"/>
            <a:ext cx="9534698" cy="2446824"/>
          </a:xfrm>
          <a:prstGeom prst="rect">
            <a:avLst/>
          </a:prstGeom>
        </p:spPr>
        <p:txBody>
          <a:bodyPr wrap="square">
            <a:spAutoFit/>
          </a:bodyPr>
          <a:lstStyle/>
          <a:p>
            <a:pPr>
              <a:lnSpc>
                <a:spcPct val="150000"/>
              </a:lnSpc>
            </a:pPr>
            <a:r>
              <a:rPr lang="en-US" sz="1700" dirty="0">
                <a:solidFill>
                  <a:schemeClr val="bg1"/>
                </a:solidFill>
                <a:cs typeface="Arial" panose="020B0604020202020204" pitchFamily="34" charset="0"/>
              </a:rPr>
              <a:t>The following examples are goods/service providers that require a Purchase Order prior to commencing work (please note this list is not all inclusive. Please see the purchasing </a:t>
            </a:r>
            <a:r>
              <a:rPr lang="en-US" sz="1700" dirty="0">
                <a:solidFill>
                  <a:schemeClr val="bg1"/>
                </a:solidFill>
                <a:cs typeface="Arial" panose="020B0604020202020204" pitchFamily="34" charset="0"/>
                <a:hlinkClick r:id="rId2"/>
              </a:rPr>
              <a:t>website</a:t>
            </a:r>
            <a:r>
              <a:rPr lang="en-US" sz="1700" dirty="0">
                <a:solidFill>
                  <a:schemeClr val="bg1"/>
                </a:solidFill>
                <a:cs typeface="Arial" panose="020B0604020202020204" pitchFamily="34" charset="0"/>
              </a:rPr>
              <a:t> for a complete listing): </a:t>
            </a:r>
            <a:br>
              <a:rPr lang="en-US" sz="1700" dirty="0">
                <a:solidFill>
                  <a:schemeClr val="bg1"/>
                </a:solidFill>
                <a:cs typeface="Arial" panose="020B0604020202020204" pitchFamily="34" charset="0"/>
              </a:rPr>
            </a:br>
            <a:r>
              <a:rPr lang="en-US" sz="1700" dirty="0">
                <a:solidFill>
                  <a:schemeClr val="bg1"/>
                </a:solidFill>
                <a:cs typeface="Arial" panose="020B0604020202020204" pitchFamily="34" charset="0"/>
              </a:rPr>
              <a:t>There are different requirements for many types of service providers so be sure to work with the Finance office to determine which forms are needed.</a:t>
            </a:r>
          </a:p>
          <a:p>
            <a:pPr>
              <a:lnSpc>
                <a:spcPct val="150000"/>
              </a:lnSpc>
            </a:pPr>
            <a:endParaRPr lang="en-US" sz="1400" dirty="0">
              <a:solidFill>
                <a:schemeClr val="bg1"/>
              </a:solidFill>
              <a:cs typeface="Arial" panose="020B0604020202020204" pitchFamily="34" charset="0"/>
            </a:endParaRPr>
          </a:p>
          <a:p>
            <a:pPr>
              <a:lnSpc>
                <a:spcPct val="150000"/>
              </a:lnSpc>
            </a:pPr>
            <a:endParaRPr lang="en-US" sz="1000" dirty="0">
              <a:solidFill>
                <a:schemeClr val="bg1"/>
              </a:solidFill>
              <a:cs typeface="Arial" panose="020B0604020202020204" pitchFamily="34" charset="0"/>
            </a:endParaRPr>
          </a:p>
          <a:p>
            <a:pPr>
              <a:lnSpc>
                <a:spcPct val="150000"/>
              </a:lnSpc>
            </a:pPr>
            <a:endParaRPr lang="en-US" sz="1000" dirty="0">
              <a:solidFill>
                <a:schemeClr val="bg1"/>
              </a:solidFill>
              <a:cs typeface="Arial" panose="020B0604020202020204" pitchFamily="34" charset="0"/>
            </a:endParaRPr>
          </a:p>
        </p:txBody>
      </p:sp>
      <p:sp>
        <p:nvSpPr>
          <p:cNvPr id="7" name="Title 1"/>
          <p:cNvSpPr>
            <a:spLocks noGrp="1"/>
          </p:cNvSpPr>
          <p:nvPr>
            <p:ph type="title"/>
          </p:nvPr>
        </p:nvSpPr>
        <p:spPr>
          <a:xfrm>
            <a:off x="2091288" y="674235"/>
            <a:ext cx="7729728" cy="1188720"/>
          </a:xfrm>
          <a:solidFill>
            <a:srgbClr val="CBE7ED"/>
          </a:solidFill>
          <a:ln>
            <a:solidFill>
              <a:srgbClr val="002060"/>
            </a:solidFill>
          </a:ln>
        </p:spPr>
        <p:txBody>
          <a:bodyPr>
            <a:normAutofit/>
          </a:bodyPr>
          <a:lstStyle/>
          <a:p>
            <a:r>
              <a:rPr lang="en-US" sz="2800" dirty="0"/>
              <a:t>Purchase Orders &amp; contracts</a:t>
            </a:r>
          </a:p>
        </p:txBody>
      </p:sp>
      <p:sp>
        <p:nvSpPr>
          <p:cNvPr id="10" name="TextBox 9"/>
          <p:cNvSpPr txBox="1"/>
          <p:nvPr/>
        </p:nvSpPr>
        <p:spPr>
          <a:xfrm>
            <a:off x="1903615" y="4021063"/>
            <a:ext cx="3205780" cy="269304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700" dirty="0">
                <a:solidFill>
                  <a:schemeClr val="bg1"/>
                </a:solidFill>
              </a:rPr>
              <a:t>Graphic Designer</a:t>
            </a:r>
          </a:p>
          <a:p>
            <a:pPr marL="285750" indent="-285750">
              <a:lnSpc>
                <a:spcPct val="150000"/>
              </a:lnSpc>
              <a:buFont typeface="Arial" panose="020B0604020202020204" pitchFamily="34" charset="0"/>
              <a:buChar char="•"/>
            </a:pPr>
            <a:r>
              <a:rPr lang="en-US" sz="1700" dirty="0">
                <a:solidFill>
                  <a:schemeClr val="bg1"/>
                </a:solidFill>
              </a:rPr>
              <a:t>Video Editors</a:t>
            </a:r>
          </a:p>
          <a:p>
            <a:pPr marL="285750" indent="-285750">
              <a:lnSpc>
                <a:spcPct val="150000"/>
              </a:lnSpc>
              <a:buFont typeface="Arial" panose="020B0604020202020204" pitchFamily="34" charset="0"/>
              <a:buChar char="•"/>
            </a:pPr>
            <a:r>
              <a:rPr lang="en-US" sz="1700" dirty="0">
                <a:solidFill>
                  <a:schemeClr val="bg1"/>
                </a:solidFill>
              </a:rPr>
              <a:t>Photographer</a:t>
            </a:r>
          </a:p>
          <a:p>
            <a:pPr marL="285750" indent="-285750">
              <a:lnSpc>
                <a:spcPct val="150000"/>
              </a:lnSpc>
              <a:buFont typeface="Arial" panose="020B0604020202020204" pitchFamily="34" charset="0"/>
              <a:buChar char="•"/>
            </a:pPr>
            <a:r>
              <a:rPr lang="en-US" sz="1700" dirty="0">
                <a:solidFill>
                  <a:schemeClr val="bg1"/>
                </a:solidFill>
              </a:rPr>
              <a:t>Leasing/ Rental</a:t>
            </a:r>
          </a:p>
          <a:p>
            <a:pPr marL="285750" indent="-285750">
              <a:lnSpc>
                <a:spcPct val="150000"/>
              </a:lnSpc>
              <a:buFont typeface="Arial" panose="020B0604020202020204" pitchFamily="34" charset="0"/>
              <a:buChar char="•"/>
            </a:pPr>
            <a:r>
              <a:rPr lang="en-US" sz="1700" dirty="0">
                <a:solidFill>
                  <a:schemeClr val="bg1"/>
                </a:solidFill>
              </a:rPr>
              <a:t>Software/ Licensing</a:t>
            </a:r>
          </a:p>
          <a:p>
            <a:pPr marL="285750" indent="-285750">
              <a:lnSpc>
                <a:spcPct val="150000"/>
              </a:lnSpc>
              <a:buFont typeface="Arial" panose="020B0604020202020204" pitchFamily="34" charset="0"/>
              <a:buChar char="•"/>
            </a:pPr>
            <a:r>
              <a:rPr lang="en-US" sz="1700" dirty="0">
                <a:solidFill>
                  <a:schemeClr val="bg1"/>
                </a:solidFill>
              </a:rPr>
              <a:t>Translator (on-campus)</a:t>
            </a:r>
          </a:p>
          <a:p>
            <a:endParaRPr lang="en-US" sz="1600" dirty="0"/>
          </a:p>
        </p:txBody>
      </p:sp>
      <p:sp>
        <p:nvSpPr>
          <p:cNvPr id="11" name="TextBox 10"/>
          <p:cNvSpPr txBox="1"/>
          <p:nvPr/>
        </p:nvSpPr>
        <p:spPr>
          <a:xfrm>
            <a:off x="6048308" y="3940463"/>
            <a:ext cx="4206240" cy="205440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700" dirty="0">
                <a:solidFill>
                  <a:schemeClr val="bg1"/>
                </a:solidFill>
              </a:rPr>
              <a:t>Interpreter (on-campus)</a:t>
            </a:r>
          </a:p>
          <a:p>
            <a:pPr marL="285750" indent="-285750">
              <a:lnSpc>
                <a:spcPct val="150000"/>
              </a:lnSpc>
              <a:buFont typeface="Arial" panose="020B0604020202020204" pitchFamily="34" charset="0"/>
              <a:buChar char="•"/>
            </a:pPr>
            <a:r>
              <a:rPr lang="en-US" sz="1700" dirty="0">
                <a:solidFill>
                  <a:schemeClr val="bg1"/>
                </a:solidFill>
              </a:rPr>
              <a:t>Catering (on-campus)</a:t>
            </a:r>
          </a:p>
          <a:p>
            <a:pPr marL="285750" indent="-285750">
              <a:lnSpc>
                <a:spcPct val="150000"/>
              </a:lnSpc>
              <a:buFont typeface="Arial" panose="020B0604020202020204" pitchFamily="34" charset="0"/>
              <a:buChar char="•"/>
            </a:pPr>
            <a:r>
              <a:rPr lang="en-US" sz="1700" dirty="0">
                <a:solidFill>
                  <a:schemeClr val="bg1"/>
                </a:solidFill>
              </a:rPr>
              <a:t>Business Consultant</a:t>
            </a:r>
          </a:p>
          <a:p>
            <a:pPr marL="285750" indent="-285750">
              <a:lnSpc>
                <a:spcPct val="150000"/>
              </a:lnSpc>
              <a:buFont typeface="Arial" panose="020B0604020202020204" pitchFamily="34" charset="0"/>
              <a:buChar char="•"/>
            </a:pPr>
            <a:r>
              <a:rPr lang="en-US" sz="1700" dirty="0">
                <a:solidFill>
                  <a:schemeClr val="bg1"/>
                </a:solidFill>
              </a:rPr>
              <a:t>Strategic Consultant</a:t>
            </a:r>
          </a:p>
          <a:p>
            <a:pPr marL="285750" indent="-285750">
              <a:lnSpc>
                <a:spcPct val="150000"/>
              </a:lnSpc>
              <a:buFont typeface="Arial" panose="020B0604020202020204" pitchFamily="34" charset="0"/>
              <a:buChar char="•"/>
            </a:pPr>
            <a:r>
              <a:rPr lang="en-US" sz="1700" dirty="0">
                <a:solidFill>
                  <a:schemeClr val="bg1"/>
                </a:solidFill>
              </a:rPr>
              <a:t>General Research </a:t>
            </a:r>
          </a:p>
        </p:txBody>
      </p:sp>
    </p:spTree>
    <p:extLst>
      <p:ext uri="{BB962C8B-B14F-4D97-AF65-F5344CB8AC3E}">
        <p14:creationId xmlns:p14="http://schemas.microsoft.com/office/powerpoint/2010/main" val="1094046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91288" y="478292"/>
            <a:ext cx="7729728" cy="1188720"/>
          </a:xfrm>
          <a:solidFill>
            <a:srgbClr val="CBE7ED"/>
          </a:solidFill>
          <a:ln>
            <a:solidFill>
              <a:srgbClr val="002060"/>
            </a:solidFill>
          </a:ln>
        </p:spPr>
        <p:txBody>
          <a:bodyPr>
            <a:normAutofit/>
          </a:bodyPr>
          <a:lstStyle/>
          <a:p>
            <a:r>
              <a:rPr lang="en-US" sz="2800" dirty="0"/>
              <a:t>Purchase Orders thresholds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76" y="2099388"/>
            <a:ext cx="11814750" cy="4385387"/>
          </a:xfrm>
          <a:prstGeom prst="rect">
            <a:avLst/>
          </a:prstGeom>
          <a:ln w="38100">
            <a:solidFill>
              <a:schemeClr val="bg1"/>
            </a:solidFill>
          </a:ln>
        </p:spPr>
      </p:pic>
    </p:spTree>
    <p:extLst>
      <p:ext uri="{BB962C8B-B14F-4D97-AF65-F5344CB8AC3E}">
        <p14:creationId xmlns:p14="http://schemas.microsoft.com/office/powerpoint/2010/main" val="31560162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91288" y="674235"/>
            <a:ext cx="7729728" cy="1188720"/>
          </a:xfrm>
          <a:solidFill>
            <a:srgbClr val="CBE7ED"/>
          </a:solidFill>
          <a:ln>
            <a:solidFill>
              <a:srgbClr val="002060"/>
            </a:solidFill>
          </a:ln>
        </p:spPr>
        <p:txBody>
          <a:bodyPr>
            <a:normAutofit/>
          </a:bodyPr>
          <a:lstStyle/>
          <a:p>
            <a:r>
              <a:rPr lang="en-US" sz="2800" dirty="0"/>
              <a:t>Purchase Order Required documents</a:t>
            </a:r>
          </a:p>
        </p:txBody>
      </p:sp>
      <p:sp>
        <p:nvSpPr>
          <p:cNvPr id="10" name="TextBox 9"/>
          <p:cNvSpPr txBox="1"/>
          <p:nvPr/>
        </p:nvSpPr>
        <p:spPr>
          <a:xfrm>
            <a:off x="1463760" y="2998959"/>
            <a:ext cx="4492392"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chemeClr val="bg1"/>
                </a:solidFill>
              </a:rPr>
              <a:t>Quote(s)</a:t>
            </a:r>
          </a:p>
          <a:p>
            <a:pPr marL="285750" indent="-285750">
              <a:lnSpc>
                <a:spcPct val="150000"/>
              </a:lnSpc>
              <a:buFont typeface="Arial" panose="020B0604020202020204" pitchFamily="34" charset="0"/>
              <a:buChar char="•"/>
            </a:pPr>
            <a:r>
              <a:rPr lang="en-US" sz="2000" dirty="0">
                <a:solidFill>
                  <a:schemeClr val="bg1"/>
                </a:solidFill>
              </a:rPr>
              <a:t>Client List- list of current service provider customers</a:t>
            </a:r>
          </a:p>
          <a:p>
            <a:pPr marL="285750" indent="-285750">
              <a:lnSpc>
                <a:spcPct val="150000"/>
              </a:lnSpc>
              <a:buFont typeface="Arial" panose="020B0604020202020204" pitchFamily="34" charset="0"/>
              <a:buChar char="•"/>
            </a:pPr>
            <a:r>
              <a:rPr lang="en-US" sz="2000" dirty="0">
                <a:solidFill>
                  <a:schemeClr val="bg1"/>
                </a:solidFill>
              </a:rPr>
              <a:t>Resume or Company Brochure</a:t>
            </a:r>
          </a:p>
          <a:p>
            <a:pPr marL="285750" indent="-285750">
              <a:lnSpc>
                <a:spcPct val="150000"/>
              </a:lnSpc>
              <a:buFont typeface="Arial" panose="020B0604020202020204" pitchFamily="34" charset="0"/>
              <a:buChar char="•"/>
            </a:pPr>
            <a:r>
              <a:rPr lang="en-US" sz="2000" dirty="0">
                <a:solidFill>
                  <a:schemeClr val="bg1"/>
                </a:solidFill>
              </a:rPr>
              <a:t>Service Provider Agreement (if applicable)</a:t>
            </a:r>
          </a:p>
        </p:txBody>
      </p:sp>
      <p:sp>
        <p:nvSpPr>
          <p:cNvPr id="11" name="TextBox 10"/>
          <p:cNvSpPr txBox="1"/>
          <p:nvPr/>
        </p:nvSpPr>
        <p:spPr>
          <a:xfrm>
            <a:off x="6380899" y="2998959"/>
            <a:ext cx="5224631" cy="33239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chemeClr val="bg1"/>
                </a:solidFill>
              </a:rPr>
              <a:t>Photography Rider (if applicable)</a:t>
            </a:r>
          </a:p>
          <a:p>
            <a:pPr marL="285750" indent="-285750">
              <a:lnSpc>
                <a:spcPct val="150000"/>
              </a:lnSpc>
              <a:buFont typeface="Arial" panose="020B0604020202020204" pitchFamily="34" charset="0"/>
              <a:buChar char="•"/>
            </a:pPr>
            <a:r>
              <a:rPr lang="en-US" sz="2000" dirty="0">
                <a:solidFill>
                  <a:schemeClr val="bg1"/>
                </a:solidFill>
                <a:hlinkClick r:id="rId2"/>
              </a:rPr>
              <a:t>Scope of Work</a:t>
            </a:r>
            <a:endParaRPr lang="en-US" sz="2000" dirty="0">
              <a:solidFill>
                <a:schemeClr val="bg1"/>
              </a:solidFill>
            </a:endParaRPr>
          </a:p>
          <a:p>
            <a:pPr marL="285750" indent="-285750">
              <a:lnSpc>
                <a:spcPct val="150000"/>
              </a:lnSpc>
              <a:buFont typeface="Arial" panose="020B0604020202020204" pitchFamily="34" charset="0"/>
              <a:buChar char="•"/>
            </a:pPr>
            <a:r>
              <a:rPr lang="en-US" sz="2000" dirty="0">
                <a:solidFill>
                  <a:schemeClr val="bg1"/>
                </a:solidFill>
                <a:hlinkClick r:id="rId3"/>
              </a:rPr>
              <a:t>Independent Contractor Certification</a:t>
            </a:r>
            <a:r>
              <a:rPr lang="en-US" sz="2000" dirty="0">
                <a:solidFill>
                  <a:schemeClr val="bg1"/>
                </a:solidFill>
                <a:hlinkClick r:id="rId4" action="ppaction://hlinkfile"/>
              </a:rPr>
              <a:t>- </a:t>
            </a:r>
            <a:r>
              <a:rPr lang="en-US" sz="2000" dirty="0">
                <a:solidFill>
                  <a:schemeClr val="bg1"/>
                </a:solidFill>
              </a:rPr>
              <a:t>all sole proprietors or individual contractors require an Independent Contractor Certificate</a:t>
            </a:r>
          </a:p>
          <a:p>
            <a:pPr marL="285750" indent="-285750">
              <a:lnSpc>
                <a:spcPct val="150000"/>
              </a:lnSpc>
              <a:buFont typeface="Arial" panose="020B0604020202020204" pitchFamily="34" charset="0"/>
              <a:buChar char="•"/>
            </a:pPr>
            <a:r>
              <a:rPr lang="en-US" sz="2000" dirty="0">
                <a:solidFill>
                  <a:schemeClr val="bg1"/>
                </a:solidFill>
                <a:hlinkClick r:id="rId5"/>
              </a:rPr>
              <a:t>Services Compliance Checklist  </a:t>
            </a:r>
            <a:endParaRPr lang="en-US" sz="2000" dirty="0">
              <a:solidFill>
                <a:schemeClr val="bg1"/>
              </a:solidFill>
            </a:endParaRPr>
          </a:p>
        </p:txBody>
      </p:sp>
      <p:sp>
        <p:nvSpPr>
          <p:cNvPr id="2" name="TextBox 1"/>
          <p:cNvSpPr txBox="1"/>
          <p:nvPr/>
        </p:nvSpPr>
        <p:spPr>
          <a:xfrm>
            <a:off x="1786488" y="2185416"/>
            <a:ext cx="8339328" cy="923330"/>
          </a:xfrm>
          <a:prstGeom prst="rect">
            <a:avLst/>
          </a:prstGeom>
          <a:noFill/>
        </p:spPr>
        <p:txBody>
          <a:bodyPr wrap="square" rtlCol="0">
            <a:spAutoFit/>
          </a:bodyPr>
          <a:lstStyle/>
          <a:p>
            <a:r>
              <a:rPr lang="en-US" dirty="0">
                <a:solidFill>
                  <a:schemeClr val="bg1"/>
                </a:solidFill>
              </a:rPr>
              <a:t>These are some of the documents that may be required for a purchase order. This can vary by service provider. Please see the </a:t>
            </a:r>
            <a:r>
              <a:rPr lang="en-US" dirty="0">
                <a:solidFill>
                  <a:schemeClr val="bg1"/>
                </a:solidFill>
                <a:hlinkClick r:id="rId6"/>
              </a:rPr>
              <a:t>purchasing guide</a:t>
            </a:r>
            <a:r>
              <a:rPr lang="en-US" dirty="0">
                <a:solidFill>
                  <a:schemeClr val="bg1"/>
                </a:solidFill>
                <a:hlinkClick r:id="rId7"/>
              </a:rPr>
              <a:t> </a:t>
            </a:r>
            <a:r>
              <a:rPr lang="en-US" dirty="0">
                <a:solidFill>
                  <a:schemeClr val="bg1"/>
                </a:solidFill>
              </a:rPr>
              <a:t>for more details. </a:t>
            </a:r>
          </a:p>
        </p:txBody>
      </p:sp>
    </p:spTree>
    <p:extLst>
      <p:ext uri="{BB962C8B-B14F-4D97-AF65-F5344CB8AC3E}">
        <p14:creationId xmlns:p14="http://schemas.microsoft.com/office/powerpoint/2010/main" val="20749847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52225" y="251471"/>
            <a:ext cx="10018058" cy="1184795"/>
          </a:xfrm>
          <a:solidFill>
            <a:srgbClr val="CBE7ED"/>
          </a:solidFill>
          <a:ln>
            <a:solidFill>
              <a:srgbClr val="002060"/>
            </a:solidFill>
          </a:ln>
        </p:spPr>
        <p:txBody>
          <a:bodyPr/>
          <a:lstStyle/>
          <a:p>
            <a:r>
              <a:rPr lang="en-US" dirty="0"/>
              <a:t>Catering / Events</a:t>
            </a:r>
          </a:p>
        </p:txBody>
      </p:sp>
      <p:sp>
        <p:nvSpPr>
          <p:cNvPr id="6" name="Title 3"/>
          <p:cNvSpPr txBox="1">
            <a:spLocks/>
          </p:cNvSpPr>
          <p:nvPr/>
        </p:nvSpPr>
        <p:spPr bwMode="blackWhite">
          <a:xfrm>
            <a:off x="1052225" y="1987000"/>
            <a:ext cx="10018058" cy="1147144"/>
          </a:xfrm>
          <a:prstGeom prst="rect">
            <a:avLst/>
          </a:prstGeom>
          <a:solidFill>
            <a:srgbClr val="CBE7ED"/>
          </a:solidFill>
          <a:ln w="38100">
            <a:solidFill>
              <a:srgbClr val="002060"/>
            </a:solidFill>
          </a:ln>
        </p:spPr>
        <p:style>
          <a:lnRef idx="1">
            <a:schemeClr val="accent4"/>
          </a:lnRef>
          <a:fillRef idx="2">
            <a:schemeClr val="accent4"/>
          </a:fillRef>
          <a:effectRef idx="1">
            <a:schemeClr val="accent4"/>
          </a:effectRef>
          <a:fontRef idx="minor">
            <a:schemeClr val="dk1"/>
          </a:fontRef>
        </p:style>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Travel</a:t>
            </a:r>
          </a:p>
        </p:txBody>
      </p:sp>
      <p:sp>
        <p:nvSpPr>
          <p:cNvPr id="7" name="Title 3"/>
          <p:cNvSpPr txBox="1">
            <a:spLocks/>
          </p:cNvSpPr>
          <p:nvPr/>
        </p:nvSpPr>
        <p:spPr bwMode="blackWhite">
          <a:xfrm>
            <a:off x="1052225" y="5262339"/>
            <a:ext cx="10018058" cy="1184795"/>
          </a:xfrm>
          <a:prstGeom prst="rect">
            <a:avLst/>
          </a:prstGeom>
          <a:solidFill>
            <a:srgbClr val="CBE7ED"/>
          </a:solidFill>
          <a:ln w="38100" cap="sq">
            <a:solidFill>
              <a:srgbClr val="00206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Payments at Columbia</a:t>
            </a:r>
          </a:p>
        </p:txBody>
      </p:sp>
      <p:sp>
        <p:nvSpPr>
          <p:cNvPr id="5" name="Title 1"/>
          <p:cNvSpPr txBox="1">
            <a:spLocks/>
          </p:cNvSpPr>
          <p:nvPr/>
        </p:nvSpPr>
        <p:spPr bwMode="blackWhite">
          <a:xfrm>
            <a:off x="1052225" y="3615191"/>
            <a:ext cx="10018058" cy="1166101"/>
          </a:xfrm>
          <a:prstGeom prst="rect">
            <a:avLst/>
          </a:prstGeom>
          <a:solidFill>
            <a:srgbClr val="CBE7ED"/>
          </a:solidFill>
          <a:ln w="38100" cap="sq">
            <a:solidFill>
              <a:srgbClr val="00206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Purchasing at columbia</a:t>
            </a:r>
          </a:p>
        </p:txBody>
      </p:sp>
    </p:spTree>
    <p:extLst>
      <p:ext uri="{BB962C8B-B14F-4D97-AF65-F5344CB8AC3E}">
        <p14:creationId xmlns:p14="http://schemas.microsoft.com/office/powerpoint/2010/main" val="1190797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91288" y="674235"/>
            <a:ext cx="7729728" cy="1188720"/>
          </a:xfrm>
          <a:solidFill>
            <a:srgbClr val="CBE7ED"/>
          </a:solidFill>
          <a:ln>
            <a:solidFill>
              <a:srgbClr val="002060"/>
            </a:solidFill>
          </a:ln>
        </p:spPr>
        <p:txBody>
          <a:bodyPr>
            <a:normAutofit/>
          </a:bodyPr>
          <a:lstStyle/>
          <a:p>
            <a:r>
              <a:rPr lang="en-US" sz="2800" dirty="0"/>
              <a:t>Purchase Order Required documents</a:t>
            </a:r>
          </a:p>
        </p:txBody>
      </p:sp>
      <p:sp>
        <p:nvSpPr>
          <p:cNvPr id="6" name="TextBox 5"/>
          <p:cNvSpPr txBox="1"/>
          <p:nvPr/>
        </p:nvSpPr>
        <p:spPr>
          <a:xfrm>
            <a:off x="1355463" y="2297273"/>
            <a:ext cx="9563548" cy="21698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chemeClr val="bg1"/>
                </a:solidFill>
                <a:hlinkClick r:id="rId2"/>
              </a:rPr>
              <a:t>Certificate of Insurance (COI)- </a:t>
            </a:r>
            <a:r>
              <a:rPr lang="en-US" dirty="0">
                <a:solidFill>
                  <a:schemeClr val="bg1"/>
                </a:solidFill>
              </a:rPr>
              <a:t>if vendor is providing service on-campus “The Trustees of Columbia University in the City of New York” must be listed as the certificate holder and under description of operations it should read “The Trustees of Columbia University in the City of New York, its trustees, officers, agents and employees as additional insured”.  </a:t>
            </a:r>
            <a:endParaRPr lang="en-US" u="sng" dirty="0">
              <a:solidFill>
                <a:srgbClr val="FF0000"/>
              </a:solidFill>
            </a:endParaRPr>
          </a:p>
        </p:txBody>
      </p:sp>
      <p:sp>
        <p:nvSpPr>
          <p:cNvPr id="3" name="TextBox 2"/>
          <p:cNvSpPr txBox="1"/>
          <p:nvPr/>
        </p:nvSpPr>
        <p:spPr>
          <a:xfrm>
            <a:off x="1355463" y="4437123"/>
            <a:ext cx="8713694"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Sole/ Single Source Justification- if only one source is available with the required specifications. </a:t>
            </a:r>
          </a:p>
        </p:txBody>
      </p:sp>
      <p:sp>
        <p:nvSpPr>
          <p:cNvPr id="4" name="TextBox 3"/>
          <p:cNvSpPr txBox="1"/>
          <p:nvPr/>
        </p:nvSpPr>
        <p:spPr>
          <a:xfrm>
            <a:off x="1403872" y="5468978"/>
            <a:ext cx="8616875" cy="923330"/>
          </a:xfrm>
          <a:prstGeom prst="rect">
            <a:avLst/>
          </a:prstGeom>
          <a:noFill/>
        </p:spPr>
        <p:txBody>
          <a:bodyPr wrap="square" rtlCol="0">
            <a:spAutoFit/>
          </a:bodyPr>
          <a:lstStyle/>
          <a:p>
            <a:r>
              <a:rPr lang="en-US" i="1" dirty="0">
                <a:solidFill>
                  <a:schemeClr val="bg1"/>
                </a:solidFill>
              </a:rPr>
              <a:t>*Please note service providers such as consultants must include their travel expenses on the invoice as it is work related and therefore taxable to them.  Additional information and/ or documents may be requested depending on the type of goods and/ or service. </a:t>
            </a:r>
          </a:p>
        </p:txBody>
      </p:sp>
    </p:spTree>
    <p:extLst>
      <p:ext uri="{BB962C8B-B14F-4D97-AF65-F5344CB8AC3E}">
        <p14:creationId xmlns:p14="http://schemas.microsoft.com/office/powerpoint/2010/main" val="15636059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91288" y="674235"/>
            <a:ext cx="7729728" cy="1188720"/>
          </a:xfrm>
          <a:solidFill>
            <a:srgbClr val="CBE7ED"/>
          </a:solidFill>
          <a:ln>
            <a:solidFill>
              <a:srgbClr val="002060"/>
            </a:solidFill>
          </a:ln>
        </p:spPr>
        <p:txBody>
          <a:bodyPr>
            <a:normAutofit/>
          </a:bodyPr>
          <a:lstStyle/>
          <a:p>
            <a:r>
              <a:rPr lang="en-US" sz="2800" dirty="0"/>
              <a:t>Contracts (agreements)</a:t>
            </a:r>
          </a:p>
        </p:txBody>
      </p:sp>
      <p:sp>
        <p:nvSpPr>
          <p:cNvPr id="6" name="TextBox 5"/>
          <p:cNvSpPr txBox="1"/>
          <p:nvPr/>
        </p:nvSpPr>
        <p:spPr>
          <a:xfrm>
            <a:off x="979532" y="2306603"/>
            <a:ext cx="9953239" cy="470898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chemeClr val="bg1"/>
                </a:solidFill>
              </a:rPr>
              <a:t>Contracts nor any kind of agreement should </a:t>
            </a:r>
            <a:r>
              <a:rPr lang="en-US" sz="2000" u="sng" dirty="0">
                <a:solidFill>
                  <a:schemeClr val="bg1"/>
                </a:solidFill>
              </a:rPr>
              <a:t>never</a:t>
            </a:r>
            <a:r>
              <a:rPr lang="en-US" sz="2000" dirty="0">
                <a:solidFill>
                  <a:schemeClr val="bg1"/>
                </a:solidFill>
              </a:rPr>
              <a:t> be signed by a staff, faculty member or student.  All contracts must be signed by a designated personnel from the Purchasing department. Please submit contracts well in advance. Contracts require minimally 7-10 business days for review. Departments are notified as soon as the contract or agreement is fully signed; a copy must be attached to the invoice when submitting for payment processing.</a:t>
            </a:r>
          </a:p>
          <a:p>
            <a:pPr marL="285750" indent="-285750">
              <a:lnSpc>
                <a:spcPct val="150000"/>
              </a:lnSpc>
              <a:buFont typeface="Arial" panose="020B0604020202020204" pitchFamily="34" charset="0"/>
              <a:buChar char="•"/>
            </a:pPr>
            <a:r>
              <a:rPr lang="en-US" sz="2000" dirty="0">
                <a:solidFill>
                  <a:schemeClr val="bg1"/>
                </a:solidFill>
              </a:rPr>
              <a:t>Certain venues have negotiated </a:t>
            </a:r>
            <a:r>
              <a:rPr lang="en-US" sz="2000" dirty="0">
                <a:solidFill>
                  <a:schemeClr val="bg1"/>
                </a:solidFill>
                <a:hlinkClick r:id="rId2"/>
              </a:rPr>
              <a:t>master agreements </a:t>
            </a:r>
            <a:r>
              <a:rPr lang="en-US" sz="2000" dirty="0">
                <a:solidFill>
                  <a:schemeClr val="bg1"/>
                </a:solidFill>
              </a:rPr>
              <a:t>with Columbia University, and therefore, can be finalized much quicker. Departments are strongly encouraged to hold events at these venues. </a:t>
            </a:r>
          </a:p>
        </p:txBody>
      </p:sp>
    </p:spTree>
    <p:extLst>
      <p:ext uri="{BB962C8B-B14F-4D97-AF65-F5344CB8AC3E}">
        <p14:creationId xmlns:p14="http://schemas.microsoft.com/office/powerpoint/2010/main" val="4275486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91288" y="674235"/>
            <a:ext cx="7729728" cy="1188720"/>
          </a:xfrm>
          <a:solidFill>
            <a:srgbClr val="CBE7ED"/>
          </a:solidFill>
          <a:ln>
            <a:solidFill>
              <a:srgbClr val="002060"/>
            </a:solidFill>
          </a:ln>
        </p:spPr>
        <p:txBody>
          <a:bodyPr>
            <a:normAutofit/>
          </a:bodyPr>
          <a:lstStyle/>
          <a:p>
            <a:r>
              <a:rPr lang="en-US" sz="2800" dirty="0"/>
              <a:t>Promotional Items </a:t>
            </a:r>
          </a:p>
        </p:txBody>
      </p:sp>
      <p:sp>
        <p:nvSpPr>
          <p:cNvPr id="6" name="TextBox 5"/>
          <p:cNvSpPr txBox="1"/>
          <p:nvPr/>
        </p:nvSpPr>
        <p:spPr>
          <a:xfrm>
            <a:off x="900222" y="2381248"/>
            <a:ext cx="10111860"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solidFill>
                  <a:schemeClr val="bg1"/>
                </a:solidFill>
              </a:rPr>
              <a:t>You must use a promotional vendor that is licensed by the University to use trademarks in manufacture of emblematic product. Please find a list of approved vendors to use for promotional items </a:t>
            </a:r>
            <a:r>
              <a:rPr lang="en-US" sz="2000" dirty="0">
                <a:solidFill>
                  <a:schemeClr val="bg1"/>
                </a:solidFill>
                <a:hlinkClick r:id="rId2"/>
              </a:rPr>
              <a:t>here</a:t>
            </a:r>
            <a:r>
              <a:rPr lang="en-US" sz="2000" dirty="0">
                <a:solidFill>
                  <a:schemeClr val="bg1"/>
                </a:solidFill>
              </a:rPr>
              <a:t>. In addition, please also note that the P-Card can be used for purchases $2,500 and below from a University approved vendor.  Anything above that amount will require a purchase order. </a:t>
            </a:r>
          </a:p>
        </p:txBody>
      </p:sp>
    </p:spTree>
    <p:extLst>
      <p:ext uri="{BB962C8B-B14F-4D97-AF65-F5344CB8AC3E}">
        <p14:creationId xmlns:p14="http://schemas.microsoft.com/office/powerpoint/2010/main" val="295739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4ABC9-F136-48B6-9641-758025B89DAB}"/>
              </a:ext>
            </a:extLst>
          </p:cNvPr>
          <p:cNvPicPr>
            <a:picLocks noChangeAspect="1"/>
          </p:cNvPicPr>
          <p:nvPr/>
        </p:nvPicPr>
        <p:blipFill>
          <a:blip r:embed="rId2"/>
          <a:stretch>
            <a:fillRect/>
          </a:stretch>
        </p:blipFill>
        <p:spPr>
          <a:xfrm>
            <a:off x="1577068" y="0"/>
            <a:ext cx="9037864" cy="6858000"/>
          </a:xfrm>
          <a:prstGeom prst="rect">
            <a:avLst/>
          </a:prstGeom>
        </p:spPr>
      </p:pic>
    </p:spTree>
    <p:extLst>
      <p:ext uri="{BB962C8B-B14F-4D97-AF65-F5344CB8AC3E}">
        <p14:creationId xmlns:p14="http://schemas.microsoft.com/office/powerpoint/2010/main" val="912589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121563" y="299141"/>
            <a:ext cx="10018058" cy="1184795"/>
          </a:xfrm>
          <a:solidFill>
            <a:schemeClr val="bg2">
              <a:lumMod val="20000"/>
              <a:lumOff val="80000"/>
            </a:schemeClr>
          </a:solidFill>
          <a:ln>
            <a:noFill/>
          </a:ln>
        </p:spPr>
        <p:txBody>
          <a:bodyPr/>
          <a:lstStyle/>
          <a:p>
            <a:r>
              <a:rPr lang="en-US" dirty="0"/>
              <a:t>Catering / Events</a:t>
            </a:r>
          </a:p>
        </p:txBody>
      </p:sp>
      <p:sp>
        <p:nvSpPr>
          <p:cNvPr id="6" name="Title 3"/>
          <p:cNvSpPr txBox="1">
            <a:spLocks/>
          </p:cNvSpPr>
          <p:nvPr/>
        </p:nvSpPr>
        <p:spPr bwMode="blackWhite">
          <a:xfrm>
            <a:off x="1121563" y="2034670"/>
            <a:ext cx="10018058" cy="1147144"/>
          </a:xfrm>
          <a:prstGeom prst="rect">
            <a:avLst/>
          </a:prstGeom>
          <a:solidFill>
            <a:schemeClr val="bg2">
              <a:lumMod val="20000"/>
              <a:lumOff val="80000"/>
            </a:schemeClr>
          </a:solidFill>
          <a:ln w="57150">
            <a:noFill/>
          </a:ln>
        </p:spPr>
        <p:style>
          <a:lnRef idx="1">
            <a:schemeClr val="accent4"/>
          </a:lnRef>
          <a:fillRef idx="2">
            <a:schemeClr val="accent4"/>
          </a:fillRef>
          <a:effectRef idx="1">
            <a:schemeClr val="accent4"/>
          </a:effectRef>
          <a:fontRef idx="minor">
            <a:schemeClr val="dk1"/>
          </a:fontRef>
        </p:style>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Travel</a:t>
            </a:r>
          </a:p>
        </p:txBody>
      </p:sp>
      <p:sp>
        <p:nvSpPr>
          <p:cNvPr id="7" name="Title 3"/>
          <p:cNvSpPr txBox="1">
            <a:spLocks/>
          </p:cNvSpPr>
          <p:nvPr/>
        </p:nvSpPr>
        <p:spPr bwMode="blackWhite">
          <a:xfrm>
            <a:off x="1121563" y="5310009"/>
            <a:ext cx="10018058" cy="1184795"/>
          </a:xfrm>
          <a:prstGeom prst="rect">
            <a:avLst/>
          </a:prstGeom>
          <a:solidFill>
            <a:srgbClr val="CBE7ED"/>
          </a:solidFill>
          <a:ln w="38100" cap="sq">
            <a:solidFill>
              <a:srgbClr val="00206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Payments at Columbia</a:t>
            </a:r>
          </a:p>
        </p:txBody>
      </p:sp>
      <p:sp>
        <p:nvSpPr>
          <p:cNvPr id="5" name="Title 1"/>
          <p:cNvSpPr txBox="1">
            <a:spLocks/>
          </p:cNvSpPr>
          <p:nvPr/>
        </p:nvSpPr>
        <p:spPr bwMode="blackWhite">
          <a:xfrm>
            <a:off x="1121563" y="3593174"/>
            <a:ext cx="10018058" cy="1166101"/>
          </a:xfrm>
          <a:prstGeom prst="rect">
            <a:avLst/>
          </a:prstGeom>
          <a:solidFill>
            <a:schemeClr val="bg2">
              <a:lumMod val="20000"/>
              <a:lumOff val="80000"/>
            </a:schemeClr>
          </a:solidFill>
          <a:ln w="3810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Purchasing at columbia</a:t>
            </a:r>
          </a:p>
        </p:txBody>
      </p:sp>
    </p:spTree>
    <p:extLst>
      <p:ext uri="{BB962C8B-B14F-4D97-AF65-F5344CB8AC3E}">
        <p14:creationId xmlns:p14="http://schemas.microsoft.com/office/powerpoint/2010/main" val="2767095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871297"/>
            <a:ext cx="7729728" cy="1189732"/>
          </a:xfrm>
          <a:solidFill>
            <a:srgbClr val="CBE7ED"/>
          </a:solidFill>
          <a:ln w="38100">
            <a:solidFill>
              <a:srgbClr val="002060"/>
            </a:solidFill>
          </a:ln>
        </p:spPr>
        <p:txBody>
          <a:bodyPr>
            <a:normAutofit/>
          </a:bodyPr>
          <a:lstStyle/>
          <a:p>
            <a:r>
              <a:rPr lang="en-US" dirty="0"/>
              <a:t>Accounting for expenses	at columbia</a:t>
            </a:r>
          </a:p>
        </p:txBody>
      </p:sp>
      <p:sp>
        <p:nvSpPr>
          <p:cNvPr id="3" name="Content Placeholder 2"/>
          <p:cNvSpPr>
            <a:spLocks noGrp="1"/>
          </p:cNvSpPr>
          <p:nvPr>
            <p:ph idx="1"/>
          </p:nvPr>
        </p:nvSpPr>
        <p:spPr>
          <a:xfrm>
            <a:off x="1297515" y="2668555"/>
            <a:ext cx="9596970" cy="2950174"/>
          </a:xfrm>
        </p:spPr>
        <p:txBody>
          <a:bodyPr>
            <a:noAutofit/>
          </a:bodyPr>
          <a:lstStyle/>
          <a:p>
            <a:pPr>
              <a:lnSpc>
                <a:spcPct val="200000"/>
              </a:lnSpc>
            </a:pPr>
            <a:r>
              <a:rPr lang="en-US" sz="2000" dirty="0"/>
              <a:t>ARC (Accounting and Reporting at Columbia) is the Columbia University accounting system, and the “chartstring” is used to identify the funding source of the expense. It is important to be familiar with the chartstrings and budgets that you manage as you will often need to provide this information when making purchases or doing transfers between departments. </a:t>
            </a:r>
          </a:p>
        </p:txBody>
      </p:sp>
    </p:spTree>
    <p:extLst>
      <p:ext uri="{BB962C8B-B14F-4D97-AF65-F5344CB8AC3E}">
        <p14:creationId xmlns:p14="http://schemas.microsoft.com/office/powerpoint/2010/main" val="1835475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144" y="314604"/>
            <a:ext cx="7729728" cy="919110"/>
          </a:xfrm>
          <a:solidFill>
            <a:srgbClr val="CBE7ED"/>
          </a:solidFill>
          <a:ln w="38100">
            <a:solidFill>
              <a:srgbClr val="002060"/>
            </a:solidFill>
          </a:ln>
        </p:spPr>
        <p:txBody>
          <a:bodyPr/>
          <a:lstStyle/>
          <a:p>
            <a:r>
              <a:rPr lang="en-US" dirty="0"/>
              <a:t>Chartstrings</a:t>
            </a: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4176" y="1668271"/>
            <a:ext cx="5607600" cy="45179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p:cNvSpPr txBox="1">
            <a:spLocks/>
          </p:cNvSpPr>
          <p:nvPr/>
        </p:nvSpPr>
        <p:spPr>
          <a:xfrm>
            <a:off x="1810650" y="6320147"/>
            <a:ext cx="9992757" cy="14118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Example of Chartstring: COLUM-65205-4109102-GENRL-EN004755-01-25000-00000000</a:t>
            </a:r>
          </a:p>
        </p:txBody>
      </p:sp>
    </p:spTree>
    <p:extLst>
      <p:ext uri="{BB962C8B-B14F-4D97-AF65-F5344CB8AC3E}">
        <p14:creationId xmlns:p14="http://schemas.microsoft.com/office/powerpoint/2010/main" val="1101372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01640" y="353152"/>
            <a:ext cx="7729728" cy="1188720"/>
          </a:xfrm>
          <a:solidFill>
            <a:srgbClr val="CBE7ED"/>
          </a:solidFill>
          <a:ln>
            <a:solidFill>
              <a:srgbClr val="002060"/>
            </a:solidFill>
          </a:ln>
        </p:spPr>
        <p:txBody>
          <a:bodyPr>
            <a:normAutofit/>
          </a:bodyPr>
          <a:lstStyle/>
          <a:p>
            <a:r>
              <a:rPr lang="en-US" sz="2800" dirty="0"/>
              <a:t>Setting up a new vendor</a:t>
            </a:r>
          </a:p>
        </p:txBody>
      </p:sp>
      <p:sp>
        <p:nvSpPr>
          <p:cNvPr id="10" name="TextBox 9"/>
          <p:cNvSpPr txBox="1"/>
          <p:nvPr/>
        </p:nvSpPr>
        <p:spPr>
          <a:xfrm>
            <a:off x="1367477" y="3239497"/>
            <a:ext cx="8998053" cy="3170099"/>
          </a:xfrm>
          <a:prstGeom prst="rect">
            <a:avLst/>
          </a:prstGeom>
          <a:noFill/>
        </p:spPr>
        <p:txBody>
          <a:bodyPr wrap="square" rtlCol="0">
            <a:spAutoFit/>
          </a:bodyPr>
          <a:lstStyle/>
          <a:p>
            <a:r>
              <a:rPr lang="en-US" sz="2000" dirty="0">
                <a:solidFill>
                  <a:schemeClr val="bg1"/>
                </a:solidFill>
              </a:rPr>
              <a:t>Requirements:</a:t>
            </a:r>
          </a:p>
          <a:p>
            <a:endParaRPr lang="en-US" dirty="0">
              <a:solidFill>
                <a:schemeClr val="bg1"/>
              </a:solidFill>
            </a:endParaRPr>
          </a:p>
          <a:p>
            <a:r>
              <a:rPr lang="en-US" dirty="0">
                <a:solidFill>
                  <a:schemeClr val="bg1"/>
                </a:solidFill>
              </a:rPr>
              <a:t>Goods and/ or service providers are required to complete a web based vendor questionnaire, and are advised to sign up for ACH direct deposit. Vendor Management will send email notifications to the vendor, directing them to log in with a username and temporary password to complete the requirements.</a:t>
            </a:r>
          </a:p>
          <a:p>
            <a:endParaRPr lang="en-US" dirty="0">
              <a:solidFill>
                <a:schemeClr val="bg1"/>
              </a:solidFill>
            </a:endParaRPr>
          </a:p>
          <a:p>
            <a:r>
              <a:rPr lang="en-US" dirty="0">
                <a:solidFill>
                  <a:schemeClr val="bg1"/>
                </a:solidFill>
              </a:rPr>
              <a:t>Departments are encouraged to follow up with the vendor to ensure the requirements are completed in a timely manner and emphasize to the vendor that no transaction (payment) can be initiated until they complete all requirements, submit required documentation, or respond to any questions. </a:t>
            </a:r>
          </a:p>
        </p:txBody>
      </p:sp>
      <p:sp>
        <p:nvSpPr>
          <p:cNvPr id="2" name="TextBox 1"/>
          <p:cNvSpPr txBox="1"/>
          <p:nvPr/>
        </p:nvSpPr>
        <p:spPr>
          <a:xfrm>
            <a:off x="887866" y="1792321"/>
            <a:ext cx="9957276" cy="1338828"/>
          </a:xfrm>
          <a:prstGeom prst="rect">
            <a:avLst/>
          </a:prstGeom>
          <a:noFill/>
        </p:spPr>
        <p:txBody>
          <a:bodyPr wrap="square" rtlCol="0">
            <a:spAutoFit/>
          </a:bodyPr>
          <a:lstStyle/>
          <a:p>
            <a:pPr>
              <a:lnSpc>
                <a:spcPct val="150000"/>
              </a:lnSpc>
            </a:pPr>
            <a:r>
              <a:rPr lang="en-US" i="1" dirty="0">
                <a:solidFill>
                  <a:schemeClr val="bg1"/>
                </a:solidFill>
              </a:rPr>
              <a:t>Vendor Management is responsible for creating and maintaining all payee and supplier profiles utilized to process transactions in Accounting &amp; Reporting at Columbia (ARC). The Business Office assists members of  WEAI in their efforts of requesting the creation of new vendor profiles for domestic and international vendors (payees/suppliers). </a:t>
            </a:r>
          </a:p>
        </p:txBody>
      </p:sp>
    </p:spTree>
    <p:extLst>
      <p:ext uri="{BB962C8B-B14F-4D97-AF65-F5344CB8AC3E}">
        <p14:creationId xmlns:p14="http://schemas.microsoft.com/office/powerpoint/2010/main" val="1071837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01641" y="207376"/>
            <a:ext cx="7729728" cy="1188720"/>
          </a:xfrm>
          <a:solidFill>
            <a:srgbClr val="CBE7ED"/>
          </a:solidFill>
          <a:ln>
            <a:solidFill>
              <a:srgbClr val="002060"/>
            </a:solidFill>
          </a:ln>
        </p:spPr>
        <p:txBody>
          <a:bodyPr>
            <a:normAutofit/>
          </a:bodyPr>
          <a:lstStyle/>
          <a:p>
            <a:r>
              <a:rPr lang="en-US" sz="2800" dirty="0"/>
              <a:t>Requirements (U.S. Individuals and entities)</a:t>
            </a:r>
          </a:p>
        </p:txBody>
      </p:sp>
      <p:graphicFrame>
        <p:nvGraphicFramePr>
          <p:cNvPr id="4" name="Table 3"/>
          <p:cNvGraphicFramePr>
            <a:graphicFrameLocks noGrp="1"/>
          </p:cNvGraphicFramePr>
          <p:nvPr>
            <p:extLst>
              <p:ext uri="{D42A27DB-BD31-4B8C-83A1-F6EECF244321}">
                <p14:modId xmlns:p14="http://schemas.microsoft.com/office/powerpoint/2010/main" val="2424359384"/>
              </p:ext>
            </p:extLst>
          </p:nvPr>
        </p:nvGraphicFramePr>
        <p:xfrm>
          <a:off x="1127632" y="1625255"/>
          <a:ext cx="9927772" cy="4012162"/>
        </p:xfrm>
        <a:graphic>
          <a:graphicData uri="http://schemas.openxmlformats.org/drawingml/2006/table">
            <a:tbl>
              <a:tblPr firstRow="1" bandRow="1">
                <a:tableStyleId>{21E4AEA4-8DFA-4A89-87EB-49C32662AFE0}</a:tableStyleId>
              </a:tblPr>
              <a:tblGrid>
                <a:gridCol w="4963886">
                  <a:extLst>
                    <a:ext uri="{9D8B030D-6E8A-4147-A177-3AD203B41FA5}">
                      <a16:colId xmlns:a16="http://schemas.microsoft.com/office/drawing/2014/main" val="985445082"/>
                    </a:ext>
                  </a:extLst>
                </a:gridCol>
                <a:gridCol w="4963886">
                  <a:extLst>
                    <a:ext uri="{9D8B030D-6E8A-4147-A177-3AD203B41FA5}">
                      <a16:colId xmlns:a16="http://schemas.microsoft.com/office/drawing/2014/main" val="2869889613"/>
                    </a:ext>
                  </a:extLst>
                </a:gridCol>
              </a:tblGrid>
              <a:tr h="470896">
                <a:tc>
                  <a:txBody>
                    <a:bodyPr/>
                    <a:lstStyle/>
                    <a:p>
                      <a:r>
                        <a:rPr lang="en-US" dirty="0"/>
                        <a:t>Person</a:t>
                      </a:r>
                    </a:p>
                  </a:txBody>
                  <a:tcPr/>
                </a:tc>
                <a:tc>
                  <a:txBody>
                    <a:bodyPr/>
                    <a:lstStyle/>
                    <a:p>
                      <a:r>
                        <a:rPr lang="en-US" dirty="0"/>
                        <a:t>Entity</a:t>
                      </a:r>
                      <a:r>
                        <a:rPr lang="en-US" baseline="0" dirty="0"/>
                        <a:t> </a:t>
                      </a:r>
                      <a:endParaRPr lang="en-US" dirty="0"/>
                    </a:p>
                  </a:txBody>
                  <a:tcPr/>
                </a:tc>
                <a:extLst>
                  <a:ext uri="{0D108BD9-81ED-4DB2-BD59-A6C34878D82A}">
                    <a16:rowId xmlns:a16="http://schemas.microsoft.com/office/drawing/2014/main" val="2527428485"/>
                  </a:ext>
                </a:extLst>
              </a:tr>
              <a:tr h="470896">
                <a:tc>
                  <a:txBody>
                    <a:bodyPr/>
                    <a:lstStyle/>
                    <a:p>
                      <a:r>
                        <a:rPr lang="en-US" dirty="0"/>
                        <a:t>Required Information</a:t>
                      </a:r>
                    </a:p>
                  </a:txBody>
                  <a:tcPr/>
                </a:tc>
                <a:tc>
                  <a:txBody>
                    <a:bodyPr/>
                    <a:lstStyle/>
                    <a:p>
                      <a:r>
                        <a:rPr lang="en-US" dirty="0"/>
                        <a:t>Required Information </a:t>
                      </a:r>
                    </a:p>
                  </a:txBody>
                  <a:tcPr/>
                </a:tc>
                <a:extLst>
                  <a:ext uri="{0D108BD9-81ED-4DB2-BD59-A6C34878D82A}">
                    <a16:rowId xmlns:a16="http://schemas.microsoft.com/office/drawing/2014/main" val="1511337444"/>
                  </a:ext>
                </a:extLst>
              </a:tr>
              <a:tr h="470896">
                <a:tc>
                  <a:txBody>
                    <a:bodyPr/>
                    <a:lstStyle/>
                    <a:p>
                      <a:pPr marL="285750" indent="-285750">
                        <a:buFont typeface="Arial" panose="020B0604020202020204" pitchFamily="34" charset="0"/>
                        <a:buChar char="•"/>
                      </a:pPr>
                      <a:r>
                        <a:rPr lang="en-US" dirty="0"/>
                        <a:t>Payment</a:t>
                      </a:r>
                      <a:r>
                        <a:rPr lang="en-US" baseline="0" dirty="0"/>
                        <a:t> description (service type)</a:t>
                      </a:r>
                    </a:p>
                  </a:txBody>
                  <a:tcPr/>
                </a:tc>
                <a:tc>
                  <a:txBody>
                    <a:bodyPr/>
                    <a:lstStyle/>
                    <a:p>
                      <a:pPr marL="285750" indent="-285750">
                        <a:buFont typeface="Arial" panose="020B0604020202020204" pitchFamily="34" charset="0"/>
                        <a:buChar char="•"/>
                      </a:pPr>
                      <a:r>
                        <a:rPr lang="en-US" dirty="0"/>
                        <a:t>Payment description</a:t>
                      </a:r>
                      <a:r>
                        <a:rPr lang="en-US" baseline="0" dirty="0"/>
                        <a:t> (service type)</a:t>
                      </a:r>
                      <a:endParaRPr lang="en-US" dirty="0"/>
                    </a:p>
                  </a:txBody>
                  <a:tcPr/>
                </a:tc>
                <a:extLst>
                  <a:ext uri="{0D108BD9-81ED-4DB2-BD59-A6C34878D82A}">
                    <a16:rowId xmlns:a16="http://schemas.microsoft.com/office/drawing/2014/main" val="2972897365"/>
                  </a:ext>
                </a:extLst>
              </a:tr>
              <a:tr h="470896">
                <a:tc>
                  <a:txBody>
                    <a:bodyPr/>
                    <a:lstStyle/>
                    <a:p>
                      <a:pPr marL="285750" indent="-285750">
                        <a:buFont typeface="Arial" panose="020B0604020202020204" pitchFamily="34" charset="0"/>
                        <a:buChar char="•"/>
                      </a:pPr>
                      <a:r>
                        <a:rPr lang="en-US" dirty="0"/>
                        <a:t>Full</a:t>
                      </a:r>
                      <a:r>
                        <a:rPr lang="en-US" baseline="0" dirty="0"/>
                        <a:t> Name (legal name)</a:t>
                      </a:r>
                      <a:endParaRPr lang="en-US" dirty="0"/>
                    </a:p>
                  </a:txBody>
                  <a:tcPr/>
                </a:tc>
                <a:tc>
                  <a:txBody>
                    <a:bodyPr/>
                    <a:lstStyle/>
                    <a:p>
                      <a:pPr marL="285750" indent="-285750">
                        <a:buFont typeface="Arial" panose="020B0604020202020204" pitchFamily="34" charset="0"/>
                        <a:buChar char="•"/>
                      </a:pPr>
                      <a:r>
                        <a:rPr lang="en-US" dirty="0"/>
                        <a:t>Full Name</a:t>
                      </a:r>
                      <a:r>
                        <a:rPr lang="en-US" baseline="0" dirty="0"/>
                        <a:t> (legal name)</a:t>
                      </a:r>
                      <a:endParaRPr lang="en-US" dirty="0"/>
                    </a:p>
                  </a:txBody>
                  <a:tcPr/>
                </a:tc>
                <a:extLst>
                  <a:ext uri="{0D108BD9-81ED-4DB2-BD59-A6C34878D82A}">
                    <a16:rowId xmlns:a16="http://schemas.microsoft.com/office/drawing/2014/main" val="311017031"/>
                  </a:ext>
                </a:extLst>
              </a:tr>
              <a:tr h="470896">
                <a:tc>
                  <a:txBody>
                    <a:bodyPr/>
                    <a:lstStyle/>
                    <a:p>
                      <a:pPr marL="285750" indent="-285750">
                        <a:buFont typeface="Arial" panose="020B0604020202020204" pitchFamily="34" charset="0"/>
                        <a:buChar char="•"/>
                      </a:pPr>
                      <a:r>
                        <a:rPr lang="en-US" dirty="0"/>
                        <a:t>Address (same as W-9)</a:t>
                      </a:r>
                    </a:p>
                  </a:txBody>
                  <a:tcPr/>
                </a:tc>
                <a:tc>
                  <a:txBody>
                    <a:bodyPr/>
                    <a:lstStyle/>
                    <a:p>
                      <a:pPr marL="285750" indent="-285750">
                        <a:buFont typeface="Arial" panose="020B0604020202020204" pitchFamily="34" charset="0"/>
                        <a:buChar char="•"/>
                      </a:pPr>
                      <a:r>
                        <a:rPr lang="en-US" dirty="0"/>
                        <a:t>Address (same as W-9)</a:t>
                      </a:r>
                    </a:p>
                  </a:txBody>
                  <a:tcPr/>
                </a:tc>
                <a:extLst>
                  <a:ext uri="{0D108BD9-81ED-4DB2-BD59-A6C34878D82A}">
                    <a16:rowId xmlns:a16="http://schemas.microsoft.com/office/drawing/2014/main" val="1441065494"/>
                  </a:ext>
                </a:extLst>
              </a:tr>
              <a:tr h="470896">
                <a:tc>
                  <a:txBody>
                    <a:bodyPr/>
                    <a:lstStyle/>
                    <a:p>
                      <a:pPr marL="285750" indent="-285750">
                        <a:buFont typeface="Arial" panose="020B0604020202020204" pitchFamily="34" charset="0"/>
                        <a:buChar char="•"/>
                      </a:pPr>
                      <a:r>
                        <a:rPr lang="en-US" dirty="0"/>
                        <a:t>Email address</a:t>
                      </a:r>
                    </a:p>
                  </a:txBody>
                  <a:tcPr/>
                </a:tc>
                <a:tc>
                  <a:txBody>
                    <a:bodyPr/>
                    <a:lstStyle/>
                    <a:p>
                      <a:pPr marL="285750" indent="-285750">
                        <a:buFont typeface="Arial" panose="020B0604020202020204" pitchFamily="34" charset="0"/>
                        <a:buChar char="•"/>
                      </a:pPr>
                      <a:r>
                        <a:rPr lang="en-US" dirty="0"/>
                        <a:t>Email</a:t>
                      </a:r>
                      <a:r>
                        <a:rPr lang="en-US" baseline="0" dirty="0"/>
                        <a:t> address</a:t>
                      </a:r>
                      <a:endParaRPr lang="en-US" dirty="0"/>
                    </a:p>
                  </a:txBody>
                  <a:tcPr/>
                </a:tc>
                <a:extLst>
                  <a:ext uri="{0D108BD9-81ED-4DB2-BD59-A6C34878D82A}">
                    <a16:rowId xmlns:a16="http://schemas.microsoft.com/office/drawing/2014/main" val="61301077"/>
                  </a:ext>
                </a:extLst>
              </a:tr>
              <a:tr h="470896">
                <a:tc>
                  <a:txBody>
                    <a:bodyPr/>
                    <a:lstStyle/>
                    <a:p>
                      <a:pPr marL="285750" indent="-285750">
                        <a:buFont typeface="Arial" panose="020B0604020202020204" pitchFamily="34" charset="0"/>
                        <a:buChar char="•"/>
                      </a:pPr>
                      <a:r>
                        <a:rPr lang="en-US" dirty="0"/>
                        <a:t>Phone</a:t>
                      </a:r>
                      <a:r>
                        <a:rPr lang="en-US" baseline="0" dirty="0"/>
                        <a:t> number </a:t>
                      </a:r>
                      <a:endParaRPr lang="en-US" dirty="0"/>
                    </a:p>
                  </a:txBody>
                  <a:tcPr/>
                </a:tc>
                <a:tc>
                  <a:txBody>
                    <a:bodyPr/>
                    <a:lstStyle/>
                    <a:p>
                      <a:pPr marL="285750" indent="-285750">
                        <a:buFont typeface="Arial" panose="020B0604020202020204" pitchFamily="34" charset="0"/>
                        <a:buChar char="•"/>
                      </a:pPr>
                      <a:r>
                        <a:rPr lang="en-US" dirty="0"/>
                        <a:t>Phone</a:t>
                      </a:r>
                      <a:r>
                        <a:rPr lang="en-US" baseline="0" dirty="0"/>
                        <a:t> number</a:t>
                      </a:r>
                      <a:endParaRPr lang="en-US" dirty="0"/>
                    </a:p>
                  </a:txBody>
                  <a:tcPr/>
                </a:tc>
                <a:extLst>
                  <a:ext uri="{0D108BD9-81ED-4DB2-BD59-A6C34878D82A}">
                    <a16:rowId xmlns:a16="http://schemas.microsoft.com/office/drawing/2014/main" val="1414699582"/>
                  </a:ext>
                </a:extLst>
              </a:tr>
              <a:tr h="715890">
                <a:tc>
                  <a:txBody>
                    <a:bodyPr/>
                    <a:lstStyle/>
                    <a:p>
                      <a:r>
                        <a:rPr lang="en-US" dirty="0"/>
                        <a:t>Required</a:t>
                      </a:r>
                      <a:r>
                        <a:rPr lang="en-US" baseline="0" dirty="0"/>
                        <a:t> Documents:</a:t>
                      </a:r>
                    </a:p>
                    <a:p>
                      <a:pPr marL="285750" indent="-285750">
                        <a:buFont typeface="Arial" panose="020B0604020202020204" pitchFamily="34" charset="0"/>
                        <a:buChar char="•"/>
                      </a:pPr>
                      <a:r>
                        <a:rPr lang="en-US" baseline="0" dirty="0">
                          <a:hlinkClick r:id="rId2"/>
                        </a:rPr>
                        <a:t>W-9 Form </a:t>
                      </a:r>
                      <a:endParaRPr lang="en-US" dirty="0"/>
                    </a:p>
                  </a:txBody>
                  <a:tcPr/>
                </a:tc>
                <a:tc>
                  <a:txBody>
                    <a:bodyPr/>
                    <a:lstStyle/>
                    <a:p>
                      <a:r>
                        <a:rPr lang="en-US" dirty="0"/>
                        <a:t>Required Documents:</a:t>
                      </a:r>
                    </a:p>
                    <a:p>
                      <a:pPr marL="285750" indent="-285750">
                        <a:buFont typeface="Arial" panose="020B0604020202020204" pitchFamily="34" charset="0"/>
                        <a:buChar char="•"/>
                      </a:pPr>
                      <a:r>
                        <a:rPr lang="en-US" dirty="0">
                          <a:hlinkClick r:id="rId2"/>
                        </a:rPr>
                        <a:t>W-9</a:t>
                      </a:r>
                      <a:r>
                        <a:rPr lang="en-US" baseline="0" dirty="0">
                          <a:hlinkClick r:id="rId2"/>
                        </a:rPr>
                        <a:t> Form </a:t>
                      </a:r>
                      <a:endParaRPr lang="en-US" dirty="0"/>
                    </a:p>
                  </a:txBody>
                  <a:tcPr/>
                </a:tc>
                <a:extLst>
                  <a:ext uri="{0D108BD9-81ED-4DB2-BD59-A6C34878D82A}">
                    <a16:rowId xmlns:a16="http://schemas.microsoft.com/office/drawing/2014/main" val="864311882"/>
                  </a:ext>
                </a:extLst>
              </a:tr>
            </a:tbl>
          </a:graphicData>
        </a:graphic>
      </p:graphicFrame>
      <p:sp>
        <p:nvSpPr>
          <p:cNvPr id="3" name="TextBox 2"/>
          <p:cNvSpPr txBox="1"/>
          <p:nvPr/>
        </p:nvSpPr>
        <p:spPr>
          <a:xfrm>
            <a:off x="1416424" y="5866577"/>
            <a:ext cx="9350188" cy="646331"/>
          </a:xfrm>
          <a:prstGeom prst="rect">
            <a:avLst/>
          </a:prstGeom>
          <a:noFill/>
        </p:spPr>
        <p:txBody>
          <a:bodyPr wrap="square" rtlCol="0">
            <a:spAutoFit/>
          </a:bodyPr>
          <a:lstStyle/>
          <a:p>
            <a:r>
              <a:rPr lang="en-US" dirty="0">
                <a:solidFill>
                  <a:schemeClr val="bg1"/>
                </a:solidFill>
              </a:rPr>
              <a:t>*If Columbia has not done business with the U.S. vendor/ guest before, please submit the documentation noted above to the WEAI finance office. </a:t>
            </a:r>
          </a:p>
        </p:txBody>
      </p:sp>
    </p:spTree>
    <p:extLst>
      <p:ext uri="{BB962C8B-B14F-4D97-AF65-F5344CB8AC3E}">
        <p14:creationId xmlns:p14="http://schemas.microsoft.com/office/powerpoint/2010/main" val="997111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19570" y="130071"/>
            <a:ext cx="7729728" cy="1188720"/>
          </a:xfrm>
          <a:solidFill>
            <a:srgbClr val="CBE7ED"/>
          </a:solidFill>
          <a:ln>
            <a:solidFill>
              <a:srgbClr val="002060"/>
            </a:solidFill>
          </a:ln>
        </p:spPr>
        <p:txBody>
          <a:bodyPr>
            <a:normAutofit/>
          </a:bodyPr>
          <a:lstStyle/>
          <a:p>
            <a:r>
              <a:rPr lang="en-US" sz="2800" dirty="0"/>
              <a:t>Requirements (International Guests/Organizations)</a:t>
            </a:r>
          </a:p>
        </p:txBody>
      </p:sp>
      <p:graphicFrame>
        <p:nvGraphicFramePr>
          <p:cNvPr id="4" name="Table 3"/>
          <p:cNvGraphicFramePr>
            <a:graphicFrameLocks noGrp="1"/>
          </p:cNvGraphicFramePr>
          <p:nvPr>
            <p:extLst>
              <p:ext uri="{D42A27DB-BD31-4B8C-83A1-F6EECF244321}">
                <p14:modId xmlns:p14="http://schemas.microsoft.com/office/powerpoint/2010/main" val="272081720"/>
              </p:ext>
            </p:extLst>
          </p:nvPr>
        </p:nvGraphicFramePr>
        <p:xfrm>
          <a:off x="914400" y="1408921"/>
          <a:ext cx="10013068" cy="4866097"/>
        </p:xfrm>
        <a:graphic>
          <a:graphicData uri="http://schemas.openxmlformats.org/drawingml/2006/table">
            <a:tbl>
              <a:tblPr firstRow="1" bandRow="1">
                <a:tableStyleId>{21E4AEA4-8DFA-4A89-87EB-49C32662AFE0}</a:tableStyleId>
              </a:tblPr>
              <a:tblGrid>
                <a:gridCol w="5006534">
                  <a:extLst>
                    <a:ext uri="{9D8B030D-6E8A-4147-A177-3AD203B41FA5}">
                      <a16:colId xmlns:a16="http://schemas.microsoft.com/office/drawing/2014/main" val="985445082"/>
                    </a:ext>
                  </a:extLst>
                </a:gridCol>
                <a:gridCol w="5006534">
                  <a:extLst>
                    <a:ext uri="{9D8B030D-6E8A-4147-A177-3AD203B41FA5}">
                      <a16:colId xmlns:a16="http://schemas.microsoft.com/office/drawing/2014/main" val="2869889613"/>
                    </a:ext>
                  </a:extLst>
                </a:gridCol>
              </a:tblGrid>
              <a:tr h="329083">
                <a:tc>
                  <a:txBody>
                    <a:bodyPr/>
                    <a:lstStyle/>
                    <a:p>
                      <a:r>
                        <a:rPr lang="en-US" sz="1600" dirty="0"/>
                        <a:t>Person</a:t>
                      </a:r>
                    </a:p>
                  </a:txBody>
                  <a:tcPr/>
                </a:tc>
                <a:tc>
                  <a:txBody>
                    <a:bodyPr/>
                    <a:lstStyle/>
                    <a:p>
                      <a:r>
                        <a:rPr lang="en-US" sz="1400" dirty="0"/>
                        <a:t>Entity</a:t>
                      </a:r>
                      <a:r>
                        <a:rPr lang="en-US" sz="1400" baseline="0" dirty="0"/>
                        <a:t> </a:t>
                      </a:r>
                      <a:endParaRPr lang="en-US" sz="1400" dirty="0"/>
                    </a:p>
                  </a:txBody>
                  <a:tcPr/>
                </a:tc>
                <a:extLst>
                  <a:ext uri="{0D108BD9-81ED-4DB2-BD59-A6C34878D82A}">
                    <a16:rowId xmlns:a16="http://schemas.microsoft.com/office/drawing/2014/main" val="2527428485"/>
                  </a:ext>
                </a:extLst>
              </a:tr>
              <a:tr h="329083">
                <a:tc>
                  <a:txBody>
                    <a:bodyPr/>
                    <a:lstStyle/>
                    <a:p>
                      <a:r>
                        <a:rPr lang="en-US" sz="1600" dirty="0"/>
                        <a:t>Required Information</a:t>
                      </a:r>
                    </a:p>
                  </a:txBody>
                  <a:tcPr/>
                </a:tc>
                <a:tc>
                  <a:txBody>
                    <a:bodyPr/>
                    <a:lstStyle/>
                    <a:p>
                      <a:r>
                        <a:rPr lang="en-US" sz="1600" dirty="0"/>
                        <a:t>Required Information </a:t>
                      </a:r>
                    </a:p>
                  </a:txBody>
                  <a:tcPr/>
                </a:tc>
                <a:extLst>
                  <a:ext uri="{0D108BD9-81ED-4DB2-BD59-A6C34878D82A}">
                    <a16:rowId xmlns:a16="http://schemas.microsoft.com/office/drawing/2014/main" val="1511337444"/>
                  </a:ext>
                </a:extLst>
              </a:tr>
              <a:tr h="568417">
                <a:tc>
                  <a:txBody>
                    <a:bodyPr/>
                    <a:lstStyle/>
                    <a:p>
                      <a:pPr marL="285750" indent="-285750">
                        <a:buFont typeface="Arial" panose="020B0604020202020204" pitchFamily="34" charset="0"/>
                        <a:buChar char="•"/>
                      </a:pPr>
                      <a:r>
                        <a:rPr lang="en-US" sz="1600" dirty="0"/>
                        <a:t>Payment</a:t>
                      </a:r>
                      <a:r>
                        <a:rPr lang="en-US" sz="1600" baseline="0" dirty="0"/>
                        <a:t> description (service type i.e. honorarium)</a:t>
                      </a:r>
                    </a:p>
                  </a:txBody>
                  <a:tcPr/>
                </a:tc>
                <a:tc>
                  <a:txBody>
                    <a:bodyPr/>
                    <a:lstStyle/>
                    <a:p>
                      <a:pPr marL="285750" indent="-285750">
                        <a:buFont typeface="Arial" panose="020B0604020202020204" pitchFamily="34" charset="0"/>
                        <a:buChar char="•"/>
                      </a:pPr>
                      <a:r>
                        <a:rPr lang="en-US" sz="1600" dirty="0"/>
                        <a:t>Payment description</a:t>
                      </a:r>
                      <a:r>
                        <a:rPr lang="en-US" sz="1600" baseline="0" dirty="0"/>
                        <a:t> (service type i.e. honorarium)</a:t>
                      </a:r>
                      <a:endParaRPr lang="en-US" sz="1600" dirty="0"/>
                    </a:p>
                  </a:txBody>
                  <a:tcPr/>
                </a:tc>
                <a:extLst>
                  <a:ext uri="{0D108BD9-81ED-4DB2-BD59-A6C34878D82A}">
                    <a16:rowId xmlns:a16="http://schemas.microsoft.com/office/drawing/2014/main" val="2972897365"/>
                  </a:ext>
                </a:extLst>
              </a:tr>
              <a:tr h="807750">
                <a:tc>
                  <a:txBody>
                    <a:bodyPr/>
                    <a:lstStyle/>
                    <a:p>
                      <a:pPr marL="285750" indent="-285750">
                        <a:lnSpc>
                          <a:spcPct val="150000"/>
                        </a:lnSpc>
                        <a:buFont typeface="Arial" panose="020B0604020202020204" pitchFamily="34" charset="0"/>
                        <a:buChar char="•"/>
                      </a:pPr>
                      <a:r>
                        <a:rPr lang="en-US" sz="1600" dirty="0"/>
                        <a:t>Service Location (country)</a:t>
                      </a:r>
                    </a:p>
                    <a:p>
                      <a:pPr marL="285750" indent="-285750">
                        <a:lnSpc>
                          <a:spcPct val="150000"/>
                        </a:lnSpc>
                        <a:buFont typeface="Arial" panose="020B0604020202020204" pitchFamily="34" charset="0"/>
                        <a:buChar char="•"/>
                      </a:pPr>
                      <a:r>
                        <a:rPr lang="en-US" sz="1600" dirty="0"/>
                        <a:t>Full Name</a:t>
                      </a:r>
                    </a:p>
                  </a:txBody>
                  <a:tcPr/>
                </a:tc>
                <a:tc>
                  <a:txBody>
                    <a:bodyPr/>
                    <a:lstStyle/>
                    <a:p>
                      <a:pPr marL="285750" indent="-285750">
                        <a:buFont typeface="Arial" panose="020B0604020202020204" pitchFamily="34" charset="0"/>
                        <a:buChar char="•"/>
                      </a:pPr>
                      <a:r>
                        <a:rPr lang="en-US" sz="1600" dirty="0"/>
                        <a:t>Service Location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Name of entity (beneficiary owner</a:t>
                      </a:r>
                      <a:r>
                        <a:rPr lang="en-US" sz="1600" baseline="0" dirty="0"/>
                        <a:t>)</a:t>
                      </a:r>
                      <a:endParaRPr lang="en-US" sz="1600" dirty="0"/>
                    </a:p>
                  </a:txBody>
                  <a:tcPr/>
                </a:tc>
                <a:extLst>
                  <a:ext uri="{0D108BD9-81ED-4DB2-BD59-A6C34878D82A}">
                    <a16:rowId xmlns:a16="http://schemas.microsoft.com/office/drawing/2014/main" val="311017031"/>
                  </a:ext>
                </a:extLst>
              </a:tr>
              <a:tr h="329083">
                <a:tc>
                  <a:txBody>
                    <a:bodyPr/>
                    <a:lstStyle/>
                    <a:p>
                      <a:pPr marL="285750" indent="-285750">
                        <a:buFont typeface="Arial" panose="020B0604020202020204" pitchFamily="34" charset="0"/>
                        <a:buChar char="•"/>
                      </a:pPr>
                      <a:r>
                        <a:rPr lang="en-US" sz="1600" dirty="0"/>
                        <a:t>Address (Do</a:t>
                      </a:r>
                      <a:r>
                        <a:rPr lang="en-US" sz="1600" baseline="0" dirty="0"/>
                        <a:t> not use P.O. Box</a:t>
                      </a:r>
                      <a:r>
                        <a:rPr lang="en-US" sz="1600" dirty="0"/>
                        <a:t>)</a:t>
                      </a:r>
                    </a:p>
                  </a:txBody>
                  <a:tcPr/>
                </a:tc>
                <a:tc>
                  <a:txBody>
                    <a:bodyPr/>
                    <a:lstStyle/>
                    <a:p>
                      <a:pPr marL="285750" indent="-285750">
                        <a:buFont typeface="Arial" panose="020B0604020202020204" pitchFamily="34" charset="0"/>
                        <a:buChar char="•"/>
                      </a:pPr>
                      <a:r>
                        <a:rPr lang="en-US" sz="1600" dirty="0"/>
                        <a:t>Address (Do</a:t>
                      </a:r>
                      <a:r>
                        <a:rPr lang="en-US" sz="1600" baseline="0" dirty="0"/>
                        <a:t> not use P.O. Box</a:t>
                      </a:r>
                      <a:r>
                        <a:rPr lang="en-US" sz="1600" dirty="0"/>
                        <a:t>)</a:t>
                      </a:r>
                    </a:p>
                  </a:txBody>
                  <a:tcPr/>
                </a:tc>
                <a:extLst>
                  <a:ext uri="{0D108BD9-81ED-4DB2-BD59-A6C34878D82A}">
                    <a16:rowId xmlns:a16="http://schemas.microsoft.com/office/drawing/2014/main" val="1441065494"/>
                  </a:ext>
                </a:extLst>
              </a:tr>
              <a:tr h="329083">
                <a:tc>
                  <a:txBody>
                    <a:bodyPr/>
                    <a:lstStyle/>
                    <a:p>
                      <a:pPr marL="285750" indent="-285750">
                        <a:buFont typeface="Arial" panose="020B0604020202020204" pitchFamily="34" charset="0"/>
                        <a:buChar char="•"/>
                      </a:pPr>
                      <a:r>
                        <a:rPr lang="en-US" sz="1600" dirty="0"/>
                        <a:t>Email address</a:t>
                      </a:r>
                    </a:p>
                  </a:txBody>
                  <a:tcPr/>
                </a:tc>
                <a:tc>
                  <a:txBody>
                    <a:bodyPr/>
                    <a:lstStyle/>
                    <a:p>
                      <a:pPr marL="285750" indent="-285750">
                        <a:buFont typeface="Arial" panose="020B0604020202020204" pitchFamily="34" charset="0"/>
                        <a:buChar char="•"/>
                      </a:pPr>
                      <a:r>
                        <a:rPr lang="en-US" sz="1600" dirty="0"/>
                        <a:t>Contact</a:t>
                      </a:r>
                      <a:r>
                        <a:rPr lang="en-US" sz="1600" baseline="0" dirty="0"/>
                        <a:t> Name</a:t>
                      </a:r>
                      <a:endParaRPr lang="en-US" sz="1600" dirty="0"/>
                    </a:p>
                  </a:txBody>
                  <a:tcPr/>
                </a:tc>
                <a:extLst>
                  <a:ext uri="{0D108BD9-81ED-4DB2-BD59-A6C34878D82A}">
                    <a16:rowId xmlns:a16="http://schemas.microsoft.com/office/drawing/2014/main" val="61301077"/>
                  </a:ext>
                </a:extLst>
              </a:tr>
              <a:tr h="807750">
                <a:tc>
                  <a:txBody>
                    <a:bodyPr/>
                    <a:lstStyle/>
                    <a:p>
                      <a:pPr marL="285750" indent="-285750">
                        <a:buFont typeface="Arial" panose="020B0604020202020204" pitchFamily="34" charset="0"/>
                        <a:buChar char="•"/>
                      </a:pPr>
                      <a:r>
                        <a:rPr lang="en-US" sz="1600" dirty="0"/>
                        <a:t>Phone</a:t>
                      </a:r>
                      <a:r>
                        <a:rPr lang="en-US" sz="1600" baseline="0" dirty="0"/>
                        <a:t> number </a:t>
                      </a:r>
                      <a:endParaRPr lang="en-US" sz="1600" dirty="0"/>
                    </a:p>
                  </a:txBody>
                  <a:tcPr/>
                </a:tc>
                <a:tc>
                  <a:txBody>
                    <a:bodyPr/>
                    <a:lstStyle/>
                    <a:p>
                      <a:pPr marL="285750" indent="-285750">
                        <a:buFont typeface="Arial" panose="020B0604020202020204" pitchFamily="34" charset="0"/>
                        <a:buChar char="•"/>
                      </a:pPr>
                      <a:r>
                        <a:rPr lang="en-US" sz="1600" dirty="0"/>
                        <a:t>Contact</a:t>
                      </a:r>
                      <a:r>
                        <a:rPr lang="en-US" sz="1600" baseline="0" dirty="0"/>
                        <a:t> email address </a:t>
                      </a:r>
                    </a:p>
                    <a:p>
                      <a:pPr marL="285750" indent="-285750">
                        <a:buFont typeface="Arial" panose="020B0604020202020204" pitchFamily="34" charset="0"/>
                        <a:buChar char="•"/>
                      </a:pPr>
                      <a:endParaRPr lang="en-US" sz="1600" baseline="0" dirty="0"/>
                    </a:p>
                    <a:p>
                      <a:pPr marL="285750" indent="-285750">
                        <a:buFont typeface="Arial" panose="020B0604020202020204" pitchFamily="34" charset="0"/>
                        <a:buChar char="•"/>
                      </a:pPr>
                      <a:r>
                        <a:rPr lang="en-US" sz="1600" baseline="0" dirty="0"/>
                        <a:t>Contact phone number</a:t>
                      </a:r>
                      <a:endParaRPr lang="en-US" sz="1600" dirty="0"/>
                    </a:p>
                  </a:txBody>
                  <a:tcPr/>
                </a:tc>
                <a:extLst>
                  <a:ext uri="{0D108BD9-81ED-4DB2-BD59-A6C34878D82A}">
                    <a16:rowId xmlns:a16="http://schemas.microsoft.com/office/drawing/2014/main" val="1414699582"/>
                  </a:ext>
                </a:extLst>
              </a:tr>
              <a:tr h="1286417">
                <a:tc>
                  <a:txBody>
                    <a:bodyPr/>
                    <a:lstStyle/>
                    <a:p>
                      <a:r>
                        <a:rPr lang="en-US" sz="1600" dirty="0"/>
                        <a:t>Required Documents:</a:t>
                      </a:r>
                      <a:r>
                        <a:rPr lang="en-US" sz="1600" baseline="0" dirty="0"/>
                        <a:t>  </a:t>
                      </a:r>
                      <a:r>
                        <a:rPr lang="en-US" sz="1600" baseline="0" dirty="0">
                          <a:hlinkClick r:id="rId2"/>
                        </a:rPr>
                        <a:t>W-8 BEN</a:t>
                      </a:r>
                      <a:endParaRPr lang="en-US" sz="1600" dirty="0"/>
                    </a:p>
                    <a:p>
                      <a:r>
                        <a:rPr lang="en-US" sz="1600" dirty="0"/>
                        <a:t>Also</a:t>
                      </a:r>
                      <a:r>
                        <a:rPr lang="en-US" sz="1600" baseline="0" dirty="0"/>
                        <a:t>, i</a:t>
                      </a:r>
                      <a:r>
                        <a:rPr lang="en-US" sz="1600" dirty="0"/>
                        <a:t>f services performed in</a:t>
                      </a:r>
                      <a:r>
                        <a:rPr lang="en-US" sz="1600" baseline="0" dirty="0"/>
                        <a:t> the U.S.:</a:t>
                      </a:r>
                    </a:p>
                    <a:p>
                      <a:pPr marL="285750" indent="-285750">
                        <a:buFont typeface="Arial" panose="020B0604020202020204" pitchFamily="34" charset="0"/>
                        <a:buChar char="•"/>
                      </a:pPr>
                      <a:r>
                        <a:rPr lang="en-US" sz="1600" baseline="0" dirty="0"/>
                        <a:t>Copy of passport</a:t>
                      </a:r>
                    </a:p>
                    <a:p>
                      <a:pPr marL="285750" indent="-285750">
                        <a:buFont typeface="Arial" panose="020B0604020202020204" pitchFamily="34" charset="0"/>
                        <a:buChar char="•"/>
                      </a:pPr>
                      <a:r>
                        <a:rPr lang="en-US" sz="1600" baseline="0" dirty="0"/>
                        <a:t>Copy of Visa</a:t>
                      </a:r>
                    </a:p>
                    <a:p>
                      <a:pPr marL="285750" indent="-285750">
                        <a:buFont typeface="Arial" panose="020B0604020202020204" pitchFamily="34" charset="0"/>
                        <a:buChar char="•"/>
                      </a:pPr>
                      <a:r>
                        <a:rPr lang="en-US" sz="1600" baseline="0" dirty="0"/>
                        <a:t>Copy of entry stamp, I-94 (or ESTA Receipt)</a:t>
                      </a:r>
                      <a:endParaRPr lang="en-US" sz="1600" dirty="0"/>
                    </a:p>
                  </a:txBody>
                  <a:tcPr/>
                </a:tc>
                <a:tc>
                  <a:txBody>
                    <a:bodyPr/>
                    <a:lstStyle/>
                    <a:p>
                      <a:r>
                        <a:rPr lang="en-US" sz="1600" dirty="0"/>
                        <a:t>Required Documents:</a:t>
                      </a:r>
                    </a:p>
                    <a:p>
                      <a:pPr marL="285750" indent="-285750">
                        <a:buFont typeface="Arial" panose="020B0604020202020204" pitchFamily="34" charset="0"/>
                        <a:buChar char="•"/>
                      </a:pPr>
                      <a:r>
                        <a:rPr lang="en-US" sz="1600" dirty="0">
                          <a:hlinkClick r:id="rId3"/>
                        </a:rPr>
                        <a:t>W-8</a:t>
                      </a:r>
                      <a:r>
                        <a:rPr lang="en-US" sz="1600" baseline="0" dirty="0">
                          <a:hlinkClick r:id="rId3"/>
                        </a:rPr>
                        <a:t> BENE </a:t>
                      </a:r>
                      <a:r>
                        <a:rPr lang="en-US" sz="1600" baseline="0" dirty="0"/>
                        <a:t>Form </a:t>
                      </a:r>
                      <a:endParaRPr lang="en-US" sz="1600" dirty="0"/>
                    </a:p>
                  </a:txBody>
                  <a:tcPr/>
                </a:tc>
                <a:extLst>
                  <a:ext uri="{0D108BD9-81ED-4DB2-BD59-A6C34878D82A}">
                    <a16:rowId xmlns:a16="http://schemas.microsoft.com/office/drawing/2014/main" val="864311882"/>
                  </a:ext>
                </a:extLst>
              </a:tr>
            </a:tbl>
          </a:graphicData>
        </a:graphic>
      </p:graphicFrame>
      <p:sp>
        <p:nvSpPr>
          <p:cNvPr id="2" name="TextBox 1"/>
          <p:cNvSpPr txBox="1"/>
          <p:nvPr/>
        </p:nvSpPr>
        <p:spPr>
          <a:xfrm>
            <a:off x="1231705" y="6211669"/>
            <a:ext cx="9695763" cy="646331"/>
          </a:xfrm>
          <a:prstGeom prst="rect">
            <a:avLst/>
          </a:prstGeom>
          <a:noFill/>
        </p:spPr>
        <p:txBody>
          <a:bodyPr wrap="square" rtlCol="0">
            <a:spAutoFit/>
          </a:bodyPr>
          <a:lstStyle/>
          <a:p>
            <a:r>
              <a:rPr lang="en-US" dirty="0">
                <a:solidFill>
                  <a:schemeClr val="bg1"/>
                </a:solidFill>
              </a:rPr>
              <a:t>*If Columbia has not done business with the foreign vendor/ guest before, please submit the documentation noted above to the WEAI finance office. </a:t>
            </a:r>
          </a:p>
        </p:txBody>
      </p:sp>
    </p:spTree>
    <p:extLst>
      <p:ext uri="{BB962C8B-B14F-4D97-AF65-F5344CB8AC3E}">
        <p14:creationId xmlns:p14="http://schemas.microsoft.com/office/powerpoint/2010/main" val="3692092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16904" y="355479"/>
            <a:ext cx="10018058" cy="1184795"/>
          </a:xfrm>
          <a:solidFill>
            <a:srgbClr val="CBE7ED"/>
          </a:solidFill>
          <a:ln>
            <a:solidFill>
              <a:srgbClr val="002060"/>
            </a:solidFill>
          </a:ln>
        </p:spPr>
        <p:txBody>
          <a:bodyPr/>
          <a:lstStyle/>
          <a:p>
            <a:r>
              <a:rPr lang="en-US" dirty="0"/>
              <a:t>Catering / Events</a:t>
            </a:r>
          </a:p>
        </p:txBody>
      </p:sp>
      <p:sp>
        <p:nvSpPr>
          <p:cNvPr id="6" name="Title 3"/>
          <p:cNvSpPr txBox="1">
            <a:spLocks/>
          </p:cNvSpPr>
          <p:nvPr/>
        </p:nvSpPr>
        <p:spPr bwMode="blackWhite">
          <a:xfrm>
            <a:off x="1216904" y="2091008"/>
            <a:ext cx="10018058" cy="1147144"/>
          </a:xfrm>
          <a:prstGeom prst="rect">
            <a:avLst/>
          </a:prstGeom>
          <a:solidFill>
            <a:schemeClr val="bg2">
              <a:lumMod val="20000"/>
              <a:lumOff val="80000"/>
            </a:schemeClr>
          </a:solidFill>
          <a:ln w="38100">
            <a:noFill/>
          </a:ln>
        </p:spPr>
        <p:style>
          <a:lnRef idx="1">
            <a:schemeClr val="accent4"/>
          </a:lnRef>
          <a:fillRef idx="2">
            <a:schemeClr val="accent4"/>
          </a:fillRef>
          <a:effectRef idx="1">
            <a:schemeClr val="accent4"/>
          </a:effectRef>
          <a:fontRef idx="minor">
            <a:schemeClr val="dk1"/>
          </a:fontRef>
        </p:style>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Travel</a:t>
            </a:r>
          </a:p>
        </p:txBody>
      </p:sp>
      <p:sp>
        <p:nvSpPr>
          <p:cNvPr id="7" name="Title 3"/>
          <p:cNvSpPr txBox="1">
            <a:spLocks/>
          </p:cNvSpPr>
          <p:nvPr/>
        </p:nvSpPr>
        <p:spPr bwMode="blackWhite">
          <a:xfrm>
            <a:off x="1216904" y="5366347"/>
            <a:ext cx="10018058" cy="1184795"/>
          </a:xfrm>
          <a:prstGeom prst="rect">
            <a:avLst/>
          </a:prstGeom>
          <a:solidFill>
            <a:schemeClr val="bg2">
              <a:lumMod val="20000"/>
              <a:lumOff val="80000"/>
            </a:schemeClr>
          </a:solidFill>
          <a:ln w="3810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Payments at Columbia</a:t>
            </a:r>
          </a:p>
        </p:txBody>
      </p:sp>
      <p:sp>
        <p:nvSpPr>
          <p:cNvPr id="5" name="Title 1"/>
          <p:cNvSpPr txBox="1">
            <a:spLocks/>
          </p:cNvSpPr>
          <p:nvPr/>
        </p:nvSpPr>
        <p:spPr bwMode="blackWhite">
          <a:xfrm>
            <a:off x="1216904" y="3719199"/>
            <a:ext cx="10018058" cy="1166101"/>
          </a:xfrm>
          <a:prstGeom prst="rect">
            <a:avLst/>
          </a:prstGeom>
          <a:solidFill>
            <a:schemeClr val="bg2">
              <a:lumMod val="20000"/>
              <a:lumOff val="80000"/>
            </a:schemeClr>
          </a:solidFill>
          <a:ln w="38100" cap="sq">
            <a:no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Purchasing at columbia</a:t>
            </a:r>
          </a:p>
        </p:txBody>
      </p:sp>
    </p:spTree>
    <p:extLst>
      <p:ext uri="{BB962C8B-B14F-4D97-AF65-F5344CB8AC3E}">
        <p14:creationId xmlns:p14="http://schemas.microsoft.com/office/powerpoint/2010/main" val="1552113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96163"/>
            <a:ext cx="7729728" cy="981094"/>
          </a:xfrm>
          <a:solidFill>
            <a:srgbClr val="CBE7ED"/>
          </a:solidFill>
          <a:ln>
            <a:solidFill>
              <a:srgbClr val="002060"/>
            </a:solidFill>
          </a:ln>
        </p:spPr>
        <p:txBody>
          <a:bodyPr>
            <a:normAutofit fontScale="90000"/>
          </a:bodyPr>
          <a:lstStyle/>
          <a:p>
            <a:r>
              <a:rPr lang="en-US" dirty="0"/>
              <a:t/>
            </a:r>
            <a:br>
              <a:rPr lang="en-US" dirty="0"/>
            </a:br>
            <a:r>
              <a:rPr lang="en-US" dirty="0"/>
              <a:t/>
            </a:r>
            <a:br>
              <a:rPr lang="en-US" dirty="0"/>
            </a:br>
            <a:r>
              <a:rPr lang="en-US" sz="3100" dirty="0"/>
              <a:t>Direct deposit/ach request- employee or student</a:t>
            </a:r>
            <a:r>
              <a:rPr lang="en-US" dirty="0"/>
              <a:t/>
            </a:r>
            <a:br>
              <a:rPr lang="en-US" dirty="0"/>
            </a:br>
            <a:r>
              <a:rPr lang="en-US" dirty="0"/>
              <a:t/>
            </a:r>
            <a:br>
              <a:rPr lang="en-US" dirty="0"/>
            </a:br>
            <a:endParaRPr lang="en-US" dirty="0"/>
          </a:p>
        </p:txBody>
      </p:sp>
      <p:sp>
        <p:nvSpPr>
          <p:cNvPr id="4" name="TextBox 3"/>
          <p:cNvSpPr txBox="1"/>
          <p:nvPr/>
        </p:nvSpPr>
        <p:spPr>
          <a:xfrm>
            <a:off x="667657" y="1580321"/>
            <a:ext cx="10856686" cy="48651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900" dirty="0"/>
              <a:t>You can view and update the method for how you receive Accounts Payable (AP) Reimbursements for travel and business expenses. Your AP Reimbursement method is related to your Direct Deposit settings for Payroll with one of the following defaults, which you can change as desired: </a:t>
            </a:r>
          </a:p>
          <a:p>
            <a:pPr marL="285750" indent="-285750">
              <a:lnSpc>
                <a:spcPct val="150000"/>
              </a:lnSpc>
              <a:buFont typeface="Arial" panose="020B0604020202020204" pitchFamily="34" charset="0"/>
              <a:buChar char="•"/>
            </a:pPr>
            <a:r>
              <a:rPr lang="en-US" sz="1900" dirty="0"/>
              <a:t>If your Payroll is not setup with Direct Deposit, your AP Reimbursement defaults so you are paid by check. </a:t>
            </a:r>
          </a:p>
          <a:p>
            <a:pPr marL="285750" indent="-285750">
              <a:lnSpc>
                <a:spcPct val="150000"/>
              </a:lnSpc>
              <a:buFont typeface="Arial" panose="020B0604020202020204" pitchFamily="34" charset="0"/>
              <a:buChar char="•"/>
            </a:pPr>
            <a:r>
              <a:rPr lang="en-US" sz="1900" dirty="0"/>
              <a:t>If your Payroll is set up with a single Direct Deposit account, your AP Reimbursement defaults so that you are paid using the same Direct Deposit account. </a:t>
            </a:r>
          </a:p>
          <a:p>
            <a:pPr marL="285750" indent="-285750">
              <a:lnSpc>
                <a:spcPct val="150000"/>
              </a:lnSpc>
              <a:buFont typeface="Arial" panose="020B0604020202020204" pitchFamily="34" charset="0"/>
              <a:buChar char="•"/>
            </a:pPr>
            <a:r>
              <a:rPr lang="en-US" sz="1900" dirty="0"/>
              <a:t>If your Payroll is set up with multiple Direct Deposit accounts, your AP Reimbursement defaults so you are paid using the method marked as “Remaining Balance” in the Direct Deposit module.</a:t>
            </a:r>
          </a:p>
          <a:p>
            <a:pPr marL="285750" indent="-285750">
              <a:lnSpc>
                <a:spcPct val="150000"/>
              </a:lnSpc>
              <a:buFont typeface="Arial" panose="020B0604020202020204" pitchFamily="34" charset="0"/>
              <a:buChar char="•"/>
            </a:pPr>
            <a:r>
              <a:rPr lang="en-US" sz="1900" dirty="0"/>
              <a:t>To view the full Job Guide, Click </a:t>
            </a:r>
            <a:r>
              <a:rPr lang="en-US" sz="1900" dirty="0">
                <a:hlinkClick r:id="rId2"/>
              </a:rPr>
              <a:t>Here</a:t>
            </a:r>
            <a:r>
              <a:rPr lang="en-US" sz="1900" dirty="0"/>
              <a:t>:</a:t>
            </a:r>
            <a:br>
              <a:rPr lang="en-US" sz="1900" dirty="0"/>
            </a:br>
            <a:endParaRPr lang="en-US" sz="1900" dirty="0"/>
          </a:p>
        </p:txBody>
      </p:sp>
    </p:spTree>
    <p:extLst>
      <p:ext uri="{BB962C8B-B14F-4D97-AF65-F5344CB8AC3E}">
        <p14:creationId xmlns:p14="http://schemas.microsoft.com/office/powerpoint/2010/main" val="1313616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12773-13DE-49A1-B0B1-2439B97A17A0}"/>
              </a:ext>
            </a:extLst>
          </p:cNvPr>
          <p:cNvPicPr>
            <a:picLocks noChangeAspect="1"/>
          </p:cNvPicPr>
          <p:nvPr/>
        </p:nvPicPr>
        <p:blipFill>
          <a:blip r:embed="rId2"/>
          <a:stretch>
            <a:fillRect/>
          </a:stretch>
        </p:blipFill>
        <p:spPr>
          <a:xfrm>
            <a:off x="2840614" y="251351"/>
            <a:ext cx="6526057" cy="6405134"/>
          </a:xfrm>
          <a:prstGeom prst="rect">
            <a:avLst/>
          </a:prstGeom>
        </p:spPr>
      </p:pic>
    </p:spTree>
    <p:extLst>
      <p:ext uri="{BB962C8B-B14F-4D97-AF65-F5344CB8AC3E}">
        <p14:creationId xmlns:p14="http://schemas.microsoft.com/office/powerpoint/2010/main" val="2707360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6C8A6E-EB89-41C9-B6D0-126BF32228E2}"/>
              </a:ext>
            </a:extLst>
          </p:cNvPr>
          <p:cNvPicPr>
            <a:picLocks noChangeAspect="1"/>
          </p:cNvPicPr>
          <p:nvPr/>
        </p:nvPicPr>
        <p:blipFill>
          <a:blip r:embed="rId2"/>
          <a:stretch>
            <a:fillRect/>
          </a:stretch>
        </p:blipFill>
        <p:spPr>
          <a:xfrm>
            <a:off x="1229390" y="0"/>
            <a:ext cx="9421197" cy="6858000"/>
          </a:xfrm>
          <a:prstGeom prst="rect">
            <a:avLst/>
          </a:prstGeom>
        </p:spPr>
      </p:pic>
    </p:spTree>
    <p:extLst>
      <p:ext uri="{BB962C8B-B14F-4D97-AF65-F5344CB8AC3E}">
        <p14:creationId xmlns:p14="http://schemas.microsoft.com/office/powerpoint/2010/main" val="2326850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91150-8E45-4F66-BAEE-664B3BC1ABFE}"/>
              </a:ext>
            </a:extLst>
          </p:cNvPr>
          <p:cNvPicPr>
            <a:picLocks noChangeAspect="1"/>
          </p:cNvPicPr>
          <p:nvPr/>
        </p:nvPicPr>
        <p:blipFill>
          <a:blip r:embed="rId2"/>
          <a:stretch>
            <a:fillRect/>
          </a:stretch>
        </p:blipFill>
        <p:spPr>
          <a:xfrm>
            <a:off x="0" y="276660"/>
            <a:ext cx="12192000" cy="6304680"/>
          </a:xfrm>
          <a:prstGeom prst="rect">
            <a:avLst/>
          </a:prstGeom>
        </p:spPr>
      </p:pic>
    </p:spTree>
    <p:extLst>
      <p:ext uri="{BB962C8B-B14F-4D97-AF65-F5344CB8AC3E}">
        <p14:creationId xmlns:p14="http://schemas.microsoft.com/office/powerpoint/2010/main" val="3037366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31F852-0AEB-4AB9-9E8B-E4F43FBE8F5A}"/>
              </a:ext>
            </a:extLst>
          </p:cNvPr>
          <p:cNvPicPr>
            <a:picLocks noChangeAspect="1"/>
          </p:cNvPicPr>
          <p:nvPr/>
        </p:nvPicPr>
        <p:blipFill>
          <a:blip r:embed="rId2"/>
          <a:stretch>
            <a:fillRect/>
          </a:stretch>
        </p:blipFill>
        <p:spPr>
          <a:xfrm>
            <a:off x="2008886" y="0"/>
            <a:ext cx="8174228" cy="6858000"/>
          </a:xfrm>
          <a:prstGeom prst="rect">
            <a:avLst/>
          </a:prstGeom>
        </p:spPr>
      </p:pic>
    </p:spTree>
    <p:extLst>
      <p:ext uri="{BB962C8B-B14F-4D97-AF65-F5344CB8AC3E}">
        <p14:creationId xmlns:p14="http://schemas.microsoft.com/office/powerpoint/2010/main" val="4002231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B0755-084B-439F-89A3-10FED6152A9F}"/>
              </a:ext>
            </a:extLst>
          </p:cNvPr>
          <p:cNvPicPr>
            <a:picLocks noChangeAspect="1"/>
          </p:cNvPicPr>
          <p:nvPr/>
        </p:nvPicPr>
        <p:blipFill>
          <a:blip r:embed="rId2"/>
          <a:stretch>
            <a:fillRect/>
          </a:stretch>
        </p:blipFill>
        <p:spPr>
          <a:xfrm>
            <a:off x="610198" y="0"/>
            <a:ext cx="10971604" cy="6858000"/>
          </a:xfrm>
          <a:prstGeom prst="rect">
            <a:avLst/>
          </a:prstGeom>
        </p:spPr>
      </p:pic>
    </p:spTree>
    <p:extLst>
      <p:ext uri="{BB962C8B-B14F-4D97-AF65-F5344CB8AC3E}">
        <p14:creationId xmlns:p14="http://schemas.microsoft.com/office/powerpoint/2010/main" val="153675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100" y="668857"/>
            <a:ext cx="7729728" cy="1188720"/>
          </a:xfrm>
          <a:solidFill>
            <a:srgbClr val="CBE7ED"/>
          </a:solidFill>
          <a:ln>
            <a:solidFill>
              <a:srgbClr val="002060"/>
            </a:solidFill>
          </a:ln>
        </p:spPr>
        <p:txBody>
          <a:bodyPr>
            <a:normAutofit fontScale="90000"/>
          </a:bodyPr>
          <a:lstStyle/>
          <a:p>
            <a:r>
              <a:rPr lang="en-US" dirty="0"/>
              <a:t/>
            </a:r>
            <a:br>
              <a:rPr lang="en-US" dirty="0"/>
            </a:br>
            <a:r>
              <a:rPr lang="en-US" sz="3100" dirty="0"/>
              <a:t/>
            </a:r>
            <a:br>
              <a:rPr lang="en-US" sz="3100" dirty="0"/>
            </a:br>
            <a:r>
              <a:rPr lang="en-US" sz="3100" dirty="0"/>
              <a:t>ACH request- Outside party/ supplier</a:t>
            </a:r>
            <a:r>
              <a:rPr lang="en-US" dirty="0"/>
              <a:t/>
            </a:r>
            <a:br>
              <a:rPr lang="en-US" dirty="0"/>
            </a:br>
            <a:r>
              <a:rPr lang="en-US" dirty="0"/>
              <a:t/>
            </a:r>
            <a:br>
              <a:rPr lang="en-US" dirty="0"/>
            </a:br>
            <a:endParaRPr lang="en-US" dirty="0"/>
          </a:p>
        </p:txBody>
      </p:sp>
      <p:sp>
        <p:nvSpPr>
          <p:cNvPr id="4" name="TextBox 3"/>
          <p:cNvSpPr txBox="1"/>
          <p:nvPr/>
        </p:nvSpPr>
        <p:spPr>
          <a:xfrm>
            <a:off x="6963197" y="2265556"/>
            <a:ext cx="4588099" cy="387798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Once a payee or supplier has completed Vendor Management requirements and a VENDOR ID is created in ARC, they can request to receive direct deposit payments (strongly recommended) as opposed to paper checks, by following the instructions below. To obtain a VENDOR ID, visit the Vendor ID Lookup site or email the Business Office with the vendor details.</a:t>
            </a:r>
            <a:r>
              <a:rPr lang="en-US" dirty="0"/>
              <a:t/>
            </a:r>
            <a:br>
              <a:rPr lang="en-US" dirty="0"/>
            </a:br>
            <a:r>
              <a:rPr lang="en-US" dirty="0"/>
              <a:t/>
            </a:r>
            <a:br>
              <a:rPr lang="en-US" dirty="0"/>
            </a:br>
            <a:endParaRPr lang="en-US" dirty="0"/>
          </a:p>
        </p:txBody>
      </p:sp>
      <p:sp>
        <p:nvSpPr>
          <p:cNvPr id="5" name="Rectangle 2"/>
          <p:cNvSpPr txBox="1">
            <a:spLocks noChangeArrowheads="1"/>
          </p:cNvSpPr>
          <p:nvPr/>
        </p:nvSpPr>
        <p:spPr bwMode="auto">
          <a:xfrm>
            <a:off x="767854" y="2420917"/>
            <a:ext cx="5840701"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lvl1pPr marL="228600" indent="-228600" algn="l" defTabSz="914400" rtl="0" eaLnBrk="0" fontAlgn="base" latinLnBrk="0" hangingPunct="0">
              <a:lnSpc>
                <a:spcPct val="100000"/>
              </a:lnSpc>
              <a:spcBef>
                <a:spcPct val="0"/>
              </a:spcBef>
              <a:spcAft>
                <a:spcPct val="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mn-cs"/>
              </a:defRPr>
            </a:lvl1pPr>
            <a:lvl2pPr marL="457200" indent="-228600" algn="l" defTabSz="914400" rtl="0" eaLnBrk="0" fontAlgn="base" latinLnBrk="0" hangingPunct="0">
              <a:lnSpc>
                <a:spcPct val="100000"/>
              </a:lnSpc>
              <a:spcBef>
                <a:spcPct val="0"/>
              </a:spcBef>
              <a:spcAft>
                <a:spcPct val="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685800" indent="-228600" algn="l" defTabSz="914400" rtl="0" eaLnBrk="0" fontAlgn="base" latinLnBrk="0" hangingPunct="0">
              <a:lnSpc>
                <a:spcPct val="100000"/>
              </a:lnSpc>
              <a:spcBef>
                <a:spcPct val="0"/>
              </a:spcBef>
              <a:spcAft>
                <a:spcPct val="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mn-cs"/>
              </a:defRPr>
            </a:lvl3pPr>
            <a:lvl4pPr marL="914400" indent="-228600" algn="l" defTabSz="914400" rtl="0" eaLnBrk="0" fontAlgn="base" latinLnBrk="0" hangingPunct="0">
              <a:lnSpc>
                <a:spcPct val="100000"/>
              </a:lnSpc>
              <a:spcBef>
                <a:spcPct val="0"/>
              </a:spcBef>
              <a:spcAft>
                <a:spcPct val="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mn-cs"/>
              </a:defRPr>
            </a:lvl4pPr>
            <a:lvl5pPr marL="1143000" indent="-228600" algn="l" defTabSz="914400" rtl="0" eaLnBrk="0" fontAlgn="base" latinLnBrk="0" hangingPunct="0">
              <a:lnSpc>
                <a:spcPct val="100000"/>
              </a:lnSpc>
              <a:spcBef>
                <a:spcPct val="0"/>
              </a:spcBef>
              <a:spcAft>
                <a:spcPct val="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mn-cs"/>
              </a:defRPr>
            </a:lvl5pPr>
            <a:lvl6pPr marL="1312863" indent="-228600" algn="l" defTabSz="914400" rtl="0" eaLnBrk="0" fontAlgn="base" latinLnBrk="0" hangingPunct="0">
              <a:lnSpc>
                <a:spcPct val="100000"/>
              </a:lnSpc>
              <a:spcBef>
                <a:spcPct val="0"/>
              </a:spcBef>
              <a:spcAft>
                <a:spcPct val="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mn-cs"/>
              </a:defRPr>
            </a:lvl6pPr>
            <a:lvl7pPr marL="1484313" indent="-228600" algn="l" defTabSz="914400" rtl="0" eaLnBrk="0" fontAlgn="base" latinLnBrk="0" hangingPunct="0">
              <a:lnSpc>
                <a:spcPct val="100000"/>
              </a:lnSpc>
              <a:spcBef>
                <a:spcPct val="0"/>
              </a:spcBef>
              <a:spcAft>
                <a:spcPct val="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mn-cs"/>
              </a:defRPr>
            </a:lvl7pPr>
            <a:lvl8pPr marL="1657350" indent="-228600" algn="l" defTabSz="914400" rtl="0" eaLnBrk="0" fontAlgn="base" latinLnBrk="0" hangingPunct="0">
              <a:lnSpc>
                <a:spcPct val="100000"/>
              </a:lnSpc>
              <a:spcBef>
                <a:spcPct val="0"/>
              </a:spcBef>
              <a:spcAft>
                <a:spcPct val="0"/>
              </a:spcAft>
              <a:buClr>
                <a:schemeClr val="accent2"/>
              </a:buClr>
              <a:buFont typeface="Arial" panose="020B0604020202020204" pitchFamily="34" charset="0"/>
              <a:buChar char="•"/>
              <a:defRPr sz="1600" kern="1200" baseline="0">
                <a:solidFill>
                  <a:schemeClr val="tx1"/>
                </a:solidFill>
                <a:latin typeface="Arial" panose="020B0604020202020204" pitchFamily="34" charset="0"/>
                <a:ea typeface="+mn-ea"/>
                <a:cs typeface="+mn-cs"/>
              </a:defRPr>
            </a:lvl8pPr>
            <a:lvl9pPr marL="1882775" indent="-228600" algn="l" defTabSz="914400" rtl="0" eaLnBrk="0" fontAlgn="base" latinLnBrk="0" hangingPunct="0">
              <a:lnSpc>
                <a:spcPct val="100000"/>
              </a:lnSpc>
              <a:spcBef>
                <a:spcPct val="0"/>
              </a:spcBef>
              <a:spcAft>
                <a:spcPct val="0"/>
              </a:spcAft>
              <a:buClr>
                <a:schemeClr val="accent2"/>
              </a:buClr>
              <a:buFont typeface="Arial" panose="020B0604020202020204" pitchFamily="34" charset="0"/>
              <a:buChar char="•"/>
              <a:defRPr sz="1600" kern="1200" baseline="0">
                <a:solidFill>
                  <a:schemeClr val="tx1"/>
                </a:solidFill>
                <a:latin typeface="Arial" panose="020B0604020202020204" pitchFamily="34" charset="0"/>
                <a:ea typeface="+mn-ea"/>
                <a:cs typeface="+mn-cs"/>
              </a:defRPr>
            </a:lvl9pPr>
          </a:lstStyle>
          <a:p>
            <a:pPr marL="0" indent="0">
              <a:buClrTx/>
              <a:buFontTx/>
              <a:buNone/>
            </a:pPr>
            <a:r>
              <a:rPr lang="en-US" altLang="en-US" sz="1200" b="1" dirty="0">
                <a:solidFill>
                  <a:srgbClr val="222222"/>
                </a:solidFill>
                <a:latin typeface="Times New Roman" panose="02020603050405020304" pitchFamily="18" charset="0"/>
                <a:cs typeface="Arial" panose="020B0604020202020204" pitchFamily="34" charset="0"/>
              </a:rPr>
              <a:t>How to complete a ACH Modification:</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 </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1.</a:t>
            </a:r>
            <a:r>
              <a:rPr lang="en-US" altLang="en-US" sz="700" dirty="0">
                <a:solidFill>
                  <a:srgbClr val="222222"/>
                </a:solidFill>
                <a:latin typeface="Times New Roman" panose="02020603050405020304" pitchFamily="18" charset="0"/>
                <a:cs typeface="Arial" panose="020B0604020202020204" pitchFamily="34" charset="0"/>
              </a:rPr>
              <a:t>      </a:t>
            </a:r>
            <a:r>
              <a:rPr lang="en-US" altLang="en-US" sz="1200" dirty="0">
                <a:solidFill>
                  <a:srgbClr val="222222"/>
                </a:solidFill>
                <a:latin typeface="Times New Roman" panose="02020603050405020304" pitchFamily="18" charset="0"/>
                <a:cs typeface="Arial" panose="020B0604020202020204" pitchFamily="34" charset="0"/>
              </a:rPr>
              <a:t>Go to the Vendor Payee/Request Web Form:</a:t>
            </a:r>
            <a:br>
              <a:rPr lang="en-US" altLang="en-US" sz="1200" dirty="0">
                <a:solidFill>
                  <a:srgbClr val="222222"/>
                </a:solidFill>
                <a:latin typeface="Times New Roman" panose="02020603050405020304" pitchFamily="18" charset="0"/>
                <a:cs typeface="Arial" panose="020B0604020202020204" pitchFamily="34" charset="0"/>
              </a:rPr>
            </a:br>
            <a:r>
              <a:rPr lang="en-US" altLang="en-US" sz="1200" dirty="0">
                <a:solidFill>
                  <a:srgbClr val="1155CC"/>
                </a:solidFill>
                <a:latin typeface="Times New Roman" panose="02020603050405020304" pitchFamily="18" charset="0"/>
                <a:cs typeface="Arial" panose="020B0604020202020204" pitchFamily="34" charset="0"/>
                <a:hlinkClick r:id="rId2"/>
              </a:rPr>
              <a:t>https://forms.finance.columbia.edu/vendor-request/</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 </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2.</a:t>
            </a:r>
            <a:r>
              <a:rPr lang="en-US" altLang="en-US" sz="700" dirty="0">
                <a:solidFill>
                  <a:srgbClr val="222222"/>
                </a:solidFill>
                <a:latin typeface="Times New Roman" panose="02020603050405020304" pitchFamily="18" charset="0"/>
                <a:cs typeface="Arial" panose="020B0604020202020204" pitchFamily="34" charset="0"/>
              </a:rPr>
              <a:t>      </a:t>
            </a:r>
            <a:r>
              <a:rPr lang="en-US" altLang="en-US" sz="1200" dirty="0">
                <a:solidFill>
                  <a:srgbClr val="222222"/>
                </a:solidFill>
                <a:latin typeface="Times New Roman" panose="02020603050405020304" pitchFamily="18" charset="0"/>
                <a:cs typeface="Arial" panose="020B0604020202020204" pitchFamily="34" charset="0"/>
              </a:rPr>
              <a:t>Enter Supplier ID#: </a:t>
            </a:r>
            <a:r>
              <a:rPr lang="en-US" altLang="en-US" sz="800" dirty="0">
                <a:solidFill>
                  <a:srgbClr val="202124"/>
                </a:solidFill>
                <a:latin typeface="Times New Roman" panose="02020603050405020304" pitchFamily="18" charset="0"/>
                <a:cs typeface="Arial" panose="020B0604020202020204" pitchFamily="34" charset="0"/>
              </a:rPr>
              <a:t>0000XXXXXX</a:t>
            </a:r>
            <a:r>
              <a:rPr lang="en-US" altLang="en-US" sz="1200" dirty="0">
                <a:solidFill>
                  <a:srgbClr val="222222"/>
                </a:solidFill>
                <a:latin typeface="Times New Roman" panose="02020603050405020304" pitchFamily="18" charset="0"/>
                <a:cs typeface="Arial" panose="020B0604020202020204" pitchFamily="34" charset="0"/>
              </a:rPr>
              <a:t>, and click "Submit"</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 </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3.</a:t>
            </a:r>
            <a:r>
              <a:rPr lang="en-US" altLang="en-US" sz="700" dirty="0">
                <a:solidFill>
                  <a:srgbClr val="222222"/>
                </a:solidFill>
                <a:latin typeface="Times New Roman" panose="02020603050405020304" pitchFamily="18" charset="0"/>
                <a:cs typeface="Arial" panose="020B0604020202020204" pitchFamily="34" charset="0"/>
              </a:rPr>
              <a:t>      </a:t>
            </a:r>
            <a:r>
              <a:rPr lang="en-US" altLang="en-US" sz="1200" dirty="0">
                <a:solidFill>
                  <a:srgbClr val="222222"/>
                </a:solidFill>
                <a:latin typeface="Times New Roman" panose="02020603050405020304" pitchFamily="18" charset="0"/>
                <a:cs typeface="Arial" panose="020B0604020202020204" pitchFamily="34" charset="0"/>
              </a:rPr>
              <a:t> Select your vendor name as it appears, and click "Edit"</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 </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4.</a:t>
            </a:r>
            <a:r>
              <a:rPr lang="en-US" altLang="en-US" sz="700" dirty="0">
                <a:solidFill>
                  <a:srgbClr val="222222"/>
                </a:solidFill>
                <a:latin typeface="Times New Roman" panose="02020603050405020304" pitchFamily="18" charset="0"/>
                <a:cs typeface="Arial" panose="020B0604020202020204" pitchFamily="34" charset="0"/>
              </a:rPr>
              <a:t>      </a:t>
            </a:r>
            <a:r>
              <a:rPr lang="en-US" altLang="en-US" sz="1200" dirty="0">
                <a:solidFill>
                  <a:srgbClr val="222222"/>
                </a:solidFill>
                <a:latin typeface="Times New Roman" panose="02020603050405020304" pitchFamily="18" charset="0"/>
                <a:cs typeface="Arial" panose="020B0604020202020204" pitchFamily="34" charset="0"/>
              </a:rPr>
              <a:t>The type of modification will be "</a:t>
            </a:r>
            <a:r>
              <a:rPr lang="en-US" sz="1200" dirty="0"/>
              <a:t> DIRECT DEPOSIT (ACH) MODIFICATION </a:t>
            </a:r>
            <a:r>
              <a:rPr lang="en-US" altLang="en-US" sz="1200" dirty="0">
                <a:solidFill>
                  <a:srgbClr val="222222"/>
                </a:solidFill>
                <a:latin typeface="Times New Roman" panose="02020603050405020304" pitchFamily="18" charset="0"/>
                <a:cs typeface="Arial" panose="020B0604020202020204" pitchFamily="34" charset="0"/>
              </a:rPr>
              <a:t>"</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 </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5.</a:t>
            </a:r>
            <a:r>
              <a:rPr lang="en-US" altLang="en-US" sz="700" dirty="0">
                <a:solidFill>
                  <a:srgbClr val="222222"/>
                </a:solidFill>
                <a:latin typeface="Times New Roman" panose="02020603050405020304" pitchFamily="18" charset="0"/>
                <a:cs typeface="Arial" panose="020B0604020202020204" pitchFamily="34" charset="0"/>
              </a:rPr>
              <a:t>      </a:t>
            </a:r>
            <a:r>
              <a:rPr lang="en-US" altLang="en-US" sz="1200" dirty="0">
                <a:solidFill>
                  <a:srgbClr val="222222"/>
                </a:solidFill>
                <a:latin typeface="Times New Roman" panose="02020603050405020304" pitchFamily="18" charset="0"/>
                <a:cs typeface="Arial" panose="020B0604020202020204" pitchFamily="34" charset="0"/>
              </a:rPr>
              <a:t>Follow the prompts to submit the request</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 </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6.</a:t>
            </a:r>
            <a:r>
              <a:rPr lang="en-US" altLang="en-US" sz="700" dirty="0">
                <a:solidFill>
                  <a:srgbClr val="222222"/>
                </a:solidFill>
                <a:latin typeface="Times New Roman" panose="02020603050405020304" pitchFamily="18" charset="0"/>
                <a:cs typeface="Arial" panose="020B0604020202020204" pitchFamily="34" charset="0"/>
              </a:rPr>
              <a:t>      </a:t>
            </a:r>
            <a:r>
              <a:rPr lang="en-US" altLang="en-US" sz="1200" dirty="0">
                <a:solidFill>
                  <a:srgbClr val="222222"/>
                </a:solidFill>
                <a:latin typeface="Times New Roman" panose="02020603050405020304" pitchFamily="18" charset="0"/>
                <a:cs typeface="Arial" panose="020B0604020202020204" pitchFamily="34" charset="0"/>
              </a:rPr>
              <a:t>You will then receive an email with a temporary login and password in order to provide</a:t>
            </a:r>
            <a:br>
              <a:rPr lang="en-US" altLang="en-US" sz="1200" dirty="0">
                <a:solidFill>
                  <a:srgbClr val="222222"/>
                </a:solidFill>
                <a:latin typeface="Times New Roman" panose="02020603050405020304" pitchFamily="18" charset="0"/>
                <a:cs typeface="Arial" panose="020B0604020202020204" pitchFamily="34" charset="0"/>
              </a:rPr>
            </a:br>
            <a:r>
              <a:rPr lang="en-US" altLang="en-US" sz="1200" dirty="0">
                <a:solidFill>
                  <a:srgbClr val="222222"/>
                </a:solidFill>
                <a:latin typeface="Times New Roman" panose="02020603050405020304" pitchFamily="18" charset="0"/>
                <a:cs typeface="Arial" panose="020B0604020202020204" pitchFamily="34" charset="0"/>
              </a:rPr>
              <a:t>your banking account information </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 </a:t>
            </a:r>
            <a:endParaRPr lang="en-US" altLang="en-US" sz="800" dirty="0"/>
          </a:p>
          <a:p>
            <a:pPr marL="0" indent="0">
              <a:buClrTx/>
              <a:buFontTx/>
              <a:buNone/>
            </a:pPr>
            <a:r>
              <a:rPr lang="en-US" altLang="en-US" sz="1200" dirty="0">
                <a:solidFill>
                  <a:srgbClr val="222222"/>
                </a:solidFill>
                <a:latin typeface="Times New Roman" panose="02020603050405020304" pitchFamily="18" charset="0"/>
                <a:cs typeface="Arial" panose="020B0604020202020204" pitchFamily="34" charset="0"/>
              </a:rPr>
              <a:t>7.</a:t>
            </a:r>
            <a:r>
              <a:rPr lang="en-US" altLang="en-US" sz="700" dirty="0">
                <a:solidFill>
                  <a:srgbClr val="222222"/>
                </a:solidFill>
                <a:latin typeface="Times New Roman" panose="02020603050405020304" pitchFamily="18" charset="0"/>
                <a:cs typeface="Arial" panose="020B0604020202020204" pitchFamily="34" charset="0"/>
              </a:rPr>
              <a:t>      </a:t>
            </a:r>
            <a:r>
              <a:rPr lang="en-US" altLang="en-US" sz="1200" dirty="0">
                <a:solidFill>
                  <a:srgbClr val="222222"/>
                </a:solidFill>
                <a:latin typeface="Times New Roman" panose="02020603050405020304" pitchFamily="18" charset="0"/>
                <a:cs typeface="Arial" panose="020B0604020202020204" pitchFamily="34" charset="0"/>
              </a:rPr>
              <a:t>Please provide the "Request ID" number so that we can follow up on the</a:t>
            </a:r>
            <a:br>
              <a:rPr lang="en-US" altLang="en-US" sz="1200" dirty="0">
                <a:solidFill>
                  <a:srgbClr val="222222"/>
                </a:solidFill>
                <a:latin typeface="Times New Roman" panose="02020603050405020304" pitchFamily="18" charset="0"/>
                <a:cs typeface="Arial" panose="020B0604020202020204" pitchFamily="34" charset="0"/>
              </a:rPr>
            </a:br>
            <a:r>
              <a:rPr lang="en-US" altLang="en-US" sz="1200" dirty="0">
                <a:solidFill>
                  <a:srgbClr val="222222"/>
                </a:solidFill>
                <a:latin typeface="Times New Roman" panose="02020603050405020304" pitchFamily="18" charset="0"/>
                <a:cs typeface="Arial" panose="020B0604020202020204" pitchFamily="34" charset="0"/>
              </a:rPr>
              <a:t>request internally to rm3557 and nh2047</a:t>
            </a:r>
            <a:endParaRPr lang="en-US" altLang="en-US" dirty="0"/>
          </a:p>
        </p:txBody>
      </p:sp>
    </p:spTree>
    <p:extLst>
      <p:ext uri="{BB962C8B-B14F-4D97-AF65-F5344CB8AC3E}">
        <p14:creationId xmlns:p14="http://schemas.microsoft.com/office/powerpoint/2010/main" val="39982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541346"/>
            <a:ext cx="8991600" cy="1185854"/>
          </a:xfrm>
          <a:solidFill>
            <a:srgbClr val="CBE7ED"/>
          </a:solidFill>
          <a:ln>
            <a:solidFill>
              <a:srgbClr val="002060"/>
            </a:solidFill>
          </a:ln>
        </p:spPr>
        <p:txBody>
          <a:bodyPr>
            <a:normAutofit/>
          </a:bodyPr>
          <a:lstStyle/>
          <a:p>
            <a:r>
              <a:rPr lang="en-US" sz="2800" dirty="0"/>
              <a:t>How to add wire instructions – foreign vendor</a:t>
            </a:r>
          </a:p>
        </p:txBody>
      </p:sp>
      <p:sp>
        <p:nvSpPr>
          <p:cNvPr id="6" name="Rectangle 2"/>
          <p:cNvSpPr>
            <a:spLocks noGrp="1" noChangeArrowheads="1"/>
          </p:cNvSpPr>
          <p:nvPr>
            <p:ph type="subTitle" idx="1"/>
          </p:nvPr>
        </p:nvSpPr>
        <p:spPr bwMode="auto">
          <a:xfrm>
            <a:off x="993710" y="2868786"/>
            <a:ext cx="5840701"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How to complete a Wire Modification: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1.</a:t>
            </a:r>
            <a:r>
              <a:rPr kumimoji="0" lang="en-US" altLang="en-US" sz="7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Go to the Vendor Payee/Request Web Form:</a:t>
            </a:r>
            <a:b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1155CC"/>
                </a:solidFill>
                <a:effectLst/>
                <a:latin typeface="Times New Roman" panose="02020603050405020304" pitchFamily="18" charset="0"/>
                <a:cs typeface="Arial" panose="020B0604020202020204" pitchFamily="34" charset="0"/>
                <a:hlinkClick r:id="rId2"/>
              </a:rPr>
              <a:t>https://forms.finance.columbia.edu/vendor-request/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2.</a:t>
            </a:r>
            <a:r>
              <a:rPr kumimoji="0" lang="en-US" altLang="en-US" sz="7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Enter Supplier ID#: </a:t>
            </a:r>
            <a:r>
              <a:rPr lang="en-US" altLang="en-US" sz="800" dirty="0">
                <a:solidFill>
                  <a:srgbClr val="202124"/>
                </a:solidFill>
                <a:latin typeface="Times New Roman" panose="02020603050405020304" pitchFamily="18" charset="0"/>
                <a:cs typeface="Arial" panose="020B0604020202020204" pitchFamily="34" charset="0"/>
              </a:rPr>
              <a:t>0000</a:t>
            </a:r>
            <a:r>
              <a:rPr kumimoji="0" lang="en-US" altLang="en-US" sz="800" b="0" i="0" u="none" strike="noStrike" cap="none" normalizeH="0" baseline="0" dirty="0">
                <a:ln>
                  <a:noFill/>
                </a:ln>
                <a:solidFill>
                  <a:srgbClr val="202124"/>
                </a:solidFill>
                <a:effectLst/>
                <a:latin typeface="Times New Roman" panose="02020603050405020304" pitchFamily="18" charset="0"/>
                <a:cs typeface="Arial" panose="020B0604020202020204" pitchFamily="34" charset="0"/>
              </a:rPr>
              <a:t>XXXXXX</a:t>
            </a: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and click "Submit"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3.</a:t>
            </a:r>
            <a:r>
              <a:rPr kumimoji="0" lang="en-US" altLang="en-US" sz="7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Select your vendor name as it appears, and click "Edit"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4.</a:t>
            </a:r>
            <a:r>
              <a:rPr kumimoji="0" lang="en-US" altLang="en-US" sz="7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The type of modification will be "Wire"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5.</a:t>
            </a:r>
            <a:r>
              <a:rPr kumimoji="0" lang="en-US" altLang="en-US" sz="7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Follow the prompts to submit the request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6.</a:t>
            </a:r>
            <a:r>
              <a:rPr kumimoji="0" lang="en-US" altLang="en-US" sz="7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You will then receive an email with a temporary login and password in order to provide</a:t>
            </a:r>
            <a:b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your banking account information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7.</a:t>
            </a:r>
            <a:r>
              <a:rPr kumimoji="0" lang="en-US" altLang="en-US" sz="7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a:t>
            </a: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Please provide</a:t>
            </a:r>
            <a:r>
              <a:rPr kumimoji="0" lang="en-US" altLang="en-US" sz="1200" b="0" i="0" u="none" strike="noStrike" cap="none" normalizeH="0" dirty="0">
                <a:ln>
                  <a:noFill/>
                </a:ln>
                <a:solidFill>
                  <a:srgbClr val="222222"/>
                </a:solidFill>
                <a:effectLst/>
                <a:latin typeface="Times New Roman" panose="02020603050405020304" pitchFamily="18" charset="0"/>
                <a:cs typeface="Arial" panose="020B0604020202020204" pitchFamily="34" charset="0"/>
              </a:rPr>
              <a:t> the</a:t>
            </a: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 "Request ID" number so that we can follow up on the</a:t>
            </a:r>
            <a:b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br>
            <a:r>
              <a:rPr kumimoji="0" lang="en-US" altLang="en-US" sz="1200" b="0" i="0" u="none" strike="noStrike" cap="none" normalizeH="0" baseline="0" dirty="0">
                <a:ln>
                  <a:noFill/>
                </a:ln>
                <a:solidFill>
                  <a:srgbClr val="222222"/>
                </a:solidFill>
                <a:effectLst/>
                <a:latin typeface="Times New Roman" panose="02020603050405020304" pitchFamily="18" charset="0"/>
                <a:cs typeface="Arial" panose="020B0604020202020204" pitchFamily="34" charset="0"/>
              </a:rPr>
              <a:t>request internally to rm3557 and nh2047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p:cNvSpPr txBox="1"/>
          <p:nvPr/>
        </p:nvSpPr>
        <p:spPr>
          <a:xfrm>
            <a:off x="7369939" y="2868786"/>
            <a:ext cx="4013407" cy="175432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solidFill>
                  <a:schemeClr val="bg1"/>
                </a:solidFill>
              </a:rPr>
              <a:t>Wire Transfer is a disbursement method used to pay international individuals or entities with an international bank account.</a:t>
            </a:r>
          </a:p>
        </p:txBody>
      </p:sp>
    </p:spTree>
    <p:extLst>
      <p:ext uri="{BB962C8B-B14F-4D97-AF65-F5344CB8AC3E}">
        <p14:creationId xmlns:p14="http://schemas.microsoft.com/office/powerpoint/2010/main" val="846523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91288" y="674235"/>
            <a:ext cx="7729728" cy="1188720"/>
          </a:xfrm>
          <a:solidFill>
            <a:srgbClr val="CBE7ED"/>
          </a:solidFill>
          <a:ln>
            <a:solidFill>
              <a:srgbClr val="002060"/>
            </a:solidFill>
          </a:ln>
        </p:spPr>
        <p:txBody>
          <a:bodyPr>
            <a:normAutofit/>
          </a:bodyPr>
          <a:lstStyle/>
          <a:p>
            <a:r>
              <a:rPr lang="en-US" sz="2800" dirty="0"/>
              <a:t>Honorarium</a:t>
            </a:r>
          </a:p>
        </p:txBody>
      </p:sp>
      <p:sp>
        <p:nvSpPr>
          <p:cNvPr id="6" name="TextBox 5"/>
          <p:cNvSpPr txBox="1"/>
          <p:nvPr/>
        </p:nvSpPr>
        <p:spPr>
          <a:xfrm>
            <a:off x="1375517" y="2344948"/>
            <a:ext cx="9252050" cy="4616648"/>
          </a:xfrm>
          <a:prstGeom prst="rect">
            <a:avLst/>
          </a:prstGeom>
          <a:noFill/>
        </p:spPr>
        <p:txBody>
          <a:bodyPr wrap="square" rtlCol="0">
            <a:spAutoFit/>
          </a:bodyPr>
          <a:lstStyle/>
          <a:p>
            <a:pPr>
              <a:lnSpc>
                <a:spcPct val="200000"/>
              </a:lnSpc>
            </a:pPr>
            <a:r>
              <a:rPr lang="en-US" sz="2000" dirty="0">
                <a:solidFill>
                  <a:schemeClr val="bg1"/>
                </a:solidFill>
              </a:rPr>
              <a:t>“An honorarium payment is a gratuitous payment to a lecturer or a professional person outside the University community (not a University faculty or staff member) as an expression of thanks.</a:t>
            </a:r>
          </a:p>
          <a:p>
            <a:pPr fontAlgn="base">
              <a:lnSpc>
                <a:spcPct val="200000"/>
              </a:lnSpc>
            </a:pPr>
            <a:r>
              <a:rPr lang="en-US" sz="2000" dirty="0">
                <a:solidFill>
                  <a:schemeClr val="bg1"/>
                </a:solidFill>
              </a:rPr>
              <a:t>It is taxable income and is reportable to the Internal Revenue Service.” Remember that an Honorarium is a “thank you” payment, usually to an outside party. It is NOT a payment for an invoice, to an agent, nor to a student.</a:t>
            </a:r>
          </a:p>
          <a:p>
            <a:pPr fontAlgn="base"/>
            <a:r>
              <a:rPr lang="en-US" dirty="0">
                <a:solidFill>
                  <a:schemeClr val="bg1"/>
                </a:solidFill>
              </a:rPr>
              <a:t> </a:t>
            </a:r>
          </a:p>
          <a:p>
            <a:pPr>
              <a:lnSpc>
                <a:spcPct val="200000"/>
              </a:lnSpc>
            </a:pPr>
            <a:endParaRPr lang="en-US" dirty="0">
              <a:solidFill>
                <a:schemeClr val="bg1"/>
              </a:solidFill>
            </a:endParaRPr>
          </a:p>
        </p:txBody>
      </p:sp>
    </p:spTree>
    <p:extLst>
      <p:ext uri="{BB962C8B-B14F-4D97-AF65-F5344CB8AC3E}">
        <p14:creationId xmlns:p14="http://schemas.microsoft.com/office/powerpoint/2010/main" val="3857116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91288" y="608920"/>
            <a:ext cx="7729728" cy="1188720"/>
          </a:xfrm>
          <a:solidFill>
            <a:srgbClr val="CBE7ED"/>
          </a:solidFill>
          <a:ln>
            <a:solidFill>
              <a:srgbClr val="002060"/>
            </a:solidFill>
          </a:ln>
        </p:spPr>
        <p:txBody>
          <a:bodyPr>
            <a:normAutofit/>
          </a:bodyPr>
          <a:lstStyle/>
          <a:p>
            <a:r>
              <a:rPr lang="en-US" sz="2800" dirty="0"/>
              <a:t>Honorarium</a:t>
            </a:r>
          </a:p>
        </p:txBody>
      </p:sp>
      <p:sp>
        <p:nvSpPr>
          <p:cNvPr id="3" name="Rectangle 2"/>
          <p:cNvSpPr/>
          <p:nvPr/>
        </p:nvSpPr>
        <p:spPr>
          <a:xfrm>
            <a:off x="1389531" y="2207184"/>
            <a:ext cx="9133242" cy="4401205"/>
          </a:xfrm>
          <a:prstGeom prst="rect">
            <a:avLst/>
          </a:prstGeom>
        </p:spPr>
        <p:txBody>
          <a:bodyPr wrap="square">
            <a:spAutoFit/>
          </a:bodyPr>
          <a:lstStyle/>
          <a:p>
            <a:r>
              <a:rPr lang="en-US" sz="2000" dirty="0">
                <a:solidFill>
                  <a:schemeClr val="bg1"/>
                </a:solidFill>
              </a:rPr>
              <a:t>An honorarium, prize or award processed by check or direct deposit must be submitted on a </a:t>
            </a:r>
            <a:r>
              <a:rPr lang="en-US" sz="2000" u="sng" dirty="0">
                <a:solidFill>
                  <a:srgbClr val="0070C0"/>
                </a:solidFill>
                <a:hlinkClick r:id="rId2"/>
              </a:rPr>
              <a:t>Check or </a:t>
            </a:r>
            <a:r>
              <a:rPr lang="en-US" sz="2000" u="sng" dirty="0">
                <a:solidFill>
                  <a:srgbClr val="FF0000"/>
                </a:solidFill>
                <a:hlinkClick r:id="rId2"/>
              </a:rPr>
              <a:t>Wire </a:t>
            </a:r>
            <a:r>
              <a:rPr lang="en-US" sz="2000" u="sng" dirty="0">
                <a:solidFill>
                  <a:srgbClr val="0070C0"/>
                </a:solidFill>
                <a:hlinkClick r:id="rId2"/>
              </a:rPr>
              <a:t>Request Form </a:t>
            </a:r>
            <a:r>
              <a:rPr lang="en-US" sz="2000" dirty="0">
                <a:solidFill>
                  <a:schemeClr val="bg1"/>
                </a:solidFill>
              </a:rPr>
              <a:t>along with the following supporting documents:</a:t>
            </a:r>
          </a:p>
          <a:p>
            <a:endParaRPr lang="en-US" sz="2000" u="sng" dirty="0">
              <a:solidFill>
                <a:schemeClr val="bg1"/>
              </a:solidFill>
            </a:endParaRPr>
          </a:p>
          <a:p>
            <a:pPr marL="342900" indent="-342900">
              <a:buFont typeface="Arial" panose="020B0604020202020204" pitchFamily="34" charset="0"/>
              <a:buChar char="•"/>
            </a:pPr>
            <a:r>
              <a:rPr lang="en-US" sz="2000" dirty="0">
                <a:solidFill>
                  <a:schemeClr val="bg1"/>
                </a:solidFill>
              </a:rPr>
              <a:t>An official letter on your department’s letterhead, addressed to the payee, reflecting the amount of the honorarium or award. Signature of department authorizer is required.</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Event flyer, agenda, email or invitation reflecting the business purpose of the activity. </a:t>
            </a:r>
          </a:p>
          <a:p>
            <a:endParaRPr lang="en-US" sz="2000" dirty="0">
              <a:solidFill>
                <a:schemeClr val="bg1"/>
              </a:solidFill>
            </a:endParaRPr>
          </a:p>
          <a:p>
            <a:r>
              <a:rPr lang="en-US" sz="2000" dirty="0">
                <a:solidFill>
                  <a:schemeClr val="bg1"/>
                </a:solidFill>
              </a:rPr>
              <a:t>*Payment request to be processed via Wire Transfer must be submitted along with the </a:t>
            </a:r>
            <a:r>
              <a:rPr lang="en-US" sz="2000" u="sng" dirty="0">
                <a:solidFill>
                  <a:srgbClr val="0070C0"/>
                </a:solidFill>
                <a:hlinkClick r:id="rId3"/>
              </a:rPr>
              <a:t>Wire Request Form</a:t>
            </a:r>
            <a:r>
              <a:rPr lang="en-US" sz="2000" dirty="0">
                <a:solidFill>
                  <a:schemeClr val="bg1"/>
                </a:solidFill>
              </a:rPr>
              <a:t>. </a:t>
            </a:r>
          </a:p>
          <a:p>
            <a:r>
              <a:rPr lang="en-US" sz="2000" dirty="0">
                <a:solidFill>
                  <a:schemeClr val="bg1"/>
                </a:solidFill>
              </a:rPr>
              <a:t>*Please see instructions about paying an honorarium to a foreign vendor</a:t>
            </a:r>
          </a:p>
        </p:txBody>
      </p:sp>
    </p:spTree>
    <p:extLst>
      <p:ext uri="{BB962C8B-B14F-4D97-AF65-F5344CB8AC3E}">
        <p14:creationId xmlns:p14="http://schemas.microsoft.com/office/powerpoint/2010/main" val="777958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5" y="444383"/>
            <a:ext cx="7729728" cy="1188720"/>
          </a:xfrm>
          <a:solidFill>
            <a:srgbClr val="CBE7ED"/>
          </a:solidFill>
          <a:ln>
            <a:solidFill>
              <a:srgbClr val="002060"/>
            </a:solidFill>
          </a:ln>
        </p:spPr>
        <p:txBody>
          <a:bodyPr/>
          <a:lstStyle/>
          <a:p>
            <a:r>
              <a:rPr lang="en-US" dirty="0"/>
              <a:t>on campus events</a:t>
            </a:r>
          </a:p>
        </p:txBody>
      </p:sp>
      <p:sp>
        <p:nvSpPr>
          <p:cNvPr id="3" name="Content Placeholder 2"/>
          <p:cNvSpPr>
            <a:spLocks noGrp="1"/>
          </p:cNvSpPr>
          <p:nvPr>
            <p:ph idx="1"/>
          </p:nvPr>
        </p:nvSpPr>
        <p:spPr>
          <a:xfrm>
            <a:off x="2004867" y="2530468"/>
            <a:ext cx="8182266" cy="4394034"/>
          </a:xfrm>
        </p:spPr>
        <p:txBody>
          <a:bodyPr>
            <a:noAutofit/>
          </a:bodyPr>
          <a:lstStyle/>
          <a:p>
            <a:pPr>
              <a:lnSpc>
                <a:spcPct val="150000"/>
              </a:lnSpc>
            </a:pPr>
            <a:endParaRPr lang="en-US" sz="1400" dirty="0">
              <a:solidFill>
                <a:srgbClr val="FF0000"/>
              </a:solidFill>
            </a:endParaRPr>
          </a:p>
          <a:p>
            <a:pPr>
              <a:lnSpc>
                <a:spcPct val="150000"/>
              </a:lnSpc>
            </a:pPr>
            <a:endParaRPr lang="en-US" sz="1400" dirty="0">
              <a:solidFill>
                <a:srgbClr val="FF0000"/>
              </a:solidFill>
            </a:endParaRPr>
          </a:p>
          <a:p>
            <a:pPr>
              <a:lnSpc>
                <a:spcPct val="150000"/>
              </a:lnSpc>
            </a:pPr>
            <a:endParaRPr lang="en-US" sz="1600" dirty="0"/>
          </a:p>
        </p:txBody>
      </p:sp>
      <p:sp>
        <p:nvSpPr>
          <p:cNvPr id="4" name="TextBox 3"/>
          <p:cNvSpPr txBox="1"/>
          <p:nvPr/>
        </p:nvSpPr>
        <p:spPr>
          <a:xfrm>
            <a:off x="1116105" y="1765358"/>
            <a:ext cx="10388541" cy="5078313"/>
          </a:xfrm>
          <a:prstGeom prst="rect">
            <a:avLst/>
          </a:prstGeom>
          <a:noFill/>
        </p:spPr>
        <p:txBody>
          <a:bodyPr wrap="square" rtlCol="0">
            <a:spAutoFit/>
          </a:bodyPr>
          <a:lstStyle/>
          <a:p>
            <a:r>
              <a:rPr lang="en-US" b="1" dirty="0"/>
              <a:t>Delivery and drop-off of food: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 contract is required.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Delivery and food drop-off on campus can be paid on the P-Card. If the food is dropped off some place other than campus, payment must be made against an invoice only.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recommend for delivery/ drop off service that tips are 15%, however, anything over 20% will not be reimbursed. </a:t>
            </a:r>
          </a:p>
          <a:p>
            <a:pPr marL="285750" indent="-285750">
              <a:buFont typeface="Arial" panose="020B0604020202020204" pitchFamily="34" charset="0"/>
              <a:buChar char="•"/>
            </a:pPr>
            <a:endParaRPr lang="en-US" dirty="0"/>
          </a:p>
          <a:p>
            <a:r>
              <a:rPr lang="en-US" b="1" dirty="0"/>
              <a:t>Catered events that include wait staff: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purchase order is required.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alcohol is served, a NYC Temporary Catering Permit is also required for each day of the event.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Please see the Columbia University </a:t>
            </a:r>
            <a:r>
              <a:rPr lang="en-US" dirty="0">
                <a:hlinkClick r:id="rId2"/>
              </a:rPr>
              <a:t>master list</a:t>
            </a:r>
            <a:r>
              <a:rPr lang="en-US" dirty="0">
                <a:hlinkClick r:id="rId3"/>
              </a:rPr>
              <a:t> </a:t>
            </a:r>
            <a:r>
              <a:rPr lang="en-US" dirty="0"/>
              <a:t>for preferred venues.</a:t>
            </a:r>
          </a:p>
        </p:txBody>
      </p:sp>
    </p:spTree>
    <p:extLst>
      <p:ext uri="{BB962C8B-B14F-4D97-AF65-F5344CB8AC3E}">
        <p14:creationId xmlns:p14="http://schemas.microsoft.com/office/powerpoint/2010/main" val="38321393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72626" y="534275"/>
            <a:ext cx="7729728" cy="1188720"/>
          </a:xfrm>
          <a:solidFill>
            <a:srgbClr val="CBE7ED"/>
          </a:solidFill>
          <a:ln>
            <a:solidFill>
              <a:srgbClr val="002060"/>
            </a:solidFill>
          </a:ln>
        </p:spPr>
        <p:txBody>
          <a:bodyPr>
            <a:normAutofit/>
          </a:bodyPr>
          <a:lstStyle/>
          <a:p>
            <a:r>
              <a:rPr lang="en-US" sz="2800" dirty="0"/>
              <a:t>Making an Honorarium payment to a foreign guest</a:t>
            </a:r>
          </a:p>
        </p:txBody>
      </p:sp>
      <p:sp>
        <p:nvSpPr>
          <p:cNvPr id="2" name="Rectangle 1"/>
          <p:cNvSpPr/>
          <p:nvPr/>
        </p:nvSpPr>
        <p:spPr>
          <a:xfrm>
            <a:off x="676905" y="1902874"/>
            <a:ext cx="10978896" cy="4655633"/>
          </a:xfrm>
          <a:prstGeom prst="rect">
            <a:avLst/>
          </a:prstGeom>
        </p:spPr>
        <p:txBody>
          <a:bodyPr wrap="square">
            <a:spAutoFit/>
          </a:bodyPr>
          <a:lstStyle/>
          <a:p>
            <a:pPr>
              <a:lnSpc>
                <a:spcPct val="107000"/>
              </a:lnSpc>
              <a:spcAft>
                <a:spcPts val="800"/>
              </a:spcAft>
            </a:pPr>
            <a:r>
              <a:rPr lang="en-US" b="1" dirty="0">
                <a:solidFill>
                  <a:schemeClr val="bg1"/>
                </a:solidFill>
                <a:ea typeface="Calibri" panose="020F0502020204030204" pitchFamily="34" charset="0"/>
                <a:cs typeface="Times New Roman" panose="02020603050405020304" pitchFamily="18" charset="0"/>
              </a:rPr>
              <a:t>How to cover the 30% tax on an Honorarium Payment (to a Foreign National):</a:t>
            </a:r>
            <a:endParaRPr lang="en-US" dirty="0">
              <a:solidFill>
                <a:schemeClr val="bg1"/>
              </a:solidFill>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chemeClr val="bg1"/>
                </a:solidFill>
                <a:ea typeface="Calibri" panose="020F0502020204030204" pitchFamily="34" charset="0"/>
                <a:cs typeface="Times New Roman" panose="02020603050405020304" pitchFamily="18" charset="0"/>
              </a:rPr>
              <a:t> </a:t>
            </a:r>
            <a:endParaRPr lang="en-US" dirty="0">
              <a:solidFill>
                <a:schemeClr val="bg1"/>
              </a:solidFill>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dirty="0">
                <a:solidFill>
                  <a:schemeClr val="bg1"/>
                </a:solidFill>
                <a:ea typeface="Calibri" panose="020F0502020204030204" pitchFamily="34" charset="0"/>
                <a:cs typeface="Times New Roman" panose="02020603050405020304" pitchFamily="18" charset="0"/>
              </a:rPr>
              <a:t>For a standard honorarium payment of $300.00 USD please increase the amount in ARC to $428.57 after receiving notification from A/P if you would like to cover the 30% tax. </a:t>
            </a:r>
          </a:p>
          <a:p>
            <a:pPr marR="0" lvl="0">
              <a:lnSpc>
                <a:spcPct val="107000"/>
              </a:lnSpc>
              <a:spcBef>
                <a:spcPts val="0"/>
              </a:spcBef>
              <a:spcAft>
                <a:spcPts val="800"/>
              </a:spcAft>
            </a:pPr>
            <a:r>
              <a:rPr lang="en-US" i="1" dirty="0">
                <a:solidFill>
                  <a:schemeClr val="bg1"/>
                </a:solidFill>
                <a:ea typeface="Calibri" panose="020F0502020204030204" pitchFamily="34" charset="0"/>
                <a:cs typeface="Times New Roman" panose="02020603050405020304" pitchFamily="18" charset="0"/>
              </a:rPr>
              <a:t>		 How did we get the $428.57 total?</a:t>
            </a:r>
            <a:endParaRPr lang="en-US" dirty="0">
              <a:solidFill>
                <a:schemeClr val="bg1"/>
              </a:solidFill>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i="1" dirty="0">
                <a:solidFill>
                  <a:schemeClr val="bg1"/>
                </a:solidFill>
                <a:ea typeface="Calibri" panose="020F0502020204030204" pitchFamily="34" charset="0"/>
                <a:cs typeface="Times New Roman" panose="02020603050405020304" pitchFamily="18" charset="0"/>
              </a:rPr>
              <a:t>.7x = $300.00</a:t>
            </a:r>
            <a:endParaRPr lang="en-US" dirty="0">
              <a:solidFill>
                <a:schemeClr val="bg1"/>
              </a:solidFill>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i="1" dirty="0">
                <a:solidFill>
                  <a:schemeClr val="bg1"/>
                </a:solidFill>
                <a:ea typeface="Calibri" panose="020F0502020204030204" pitchFamily="34" charset="0"/>
                <a:cs typeface="Times New Roman" panose="02020603050405020304" pitchFamily="18" charset="0"/>
              </a:rPr>
              <a:t>   x = $428.57</a:t>
            </a:r>
            <a:endParaRPr lang="en-US" dirty="0">
              <a:solidFill>
                <a:schemeClr val="bg1"/>
              </a:solidFill>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dirty="0">
                <a:solidFill>
                  <a:schemeClr val="bg1"/>
                </a:solidFill>
                <a:ea typeface="Calibri" panose="020F0502020204030204" pitchFamily="34" charset="0"/>
                <a:cs typeface="Times New Roman" panose="02020603050405020304" pitchFamily="18" charset="0"/>
              </a:rPr>
              <a:t> </a:t>
            </a:r>
            <a:r>
              <a:rPr lang="en-US" i="1" dirty="0">
                <a:solidFill>
                  <a:schemeClr val="bg1"/>
                </a:solidFill>
                <a:ea typeface="Calibri" panose="020F0502020204030204" pitchFamily="34" charset="0"/>
                <a:cs typeface="Times New Roman" panose="02020603050405020304" pitchFamily="18" charset="0"/>
              </a:rPr>
              <a:t>Or, if the amount is greater, say a $500.00 honorarium payment:</a:t>
            </a:r>
            <a:endParaRPr lang="en-US" dirty="0">
              <a:solidFill>
                <a:schemeClr val="bg1"/>
              </a:solidFill>
              <a:ea typeface="Calibri" panose="020F0502020204030204" pitchFamily="34" charset="0"/>
              <a:cs typeface="Times New Roman" panose="02020603050405020304" pitchFamily="18" charset="0"/>
            </a:endParaRPr>
          </a:p>
          <a:p>
            <a:pPr>
              <a:lnSpc>
                <a:spcPct val="107000"/>
              </a:lnSpc>
              <a:spcAft>
                <a:spcPts val="800"/>
              </a:spcAft>
            </a:pPr>
            <a:r>
              <a:rPr lang="en-US" i="1" dirty="0">
                <a:solidFill>
                  <a:schemeClr val="bg1"/>
                </a:solidFill>
                <a:ea typeface="Calibri" panose="020F0502020204030204" pitchFamily="34" charset="0"/>
                <a:cs typeface="Times New Roman" panose="02020603050405020304" pitchFamily="18" charset="0"/>
              </a:rPr>
              <a:t>		.7x = $500.00</a:t>
            </a:r>
            <a:endParaRPr lang="en-US" dirty="0">
              <a:solidFill>
                <a:schemeClr val="bg1"/>
              </a:solidFill>
              <a:ea typeface="Calibri" panose="020F0502020204030204" pitchFamily="34" charset="0"/>
              <a:cs typeface="Times New Roman" panose="02020603050405020304" pitchFamily="18" charset="0"/>
            </a:endParaRPr>
          </a:p>
          <a:p>
            <a:pPr>
              <a:lnSpc>
                <a:spcPct val="107000"/>
              </a:lnSpc>
              <a:spcAft>
                <a:spcPts val="800"/>
              </a:spcAft>
            </a:pPr>
            <a:r>
              <a:rPr lang="en-US" i="1" dirty="0">
                <a:solidFill>
                  <a:schemeClr val="bg1"/>
                </a:solidFill>
                <a:ea typeface="Calibri" panose="020F0502020204030204" pitchFamily="34" charset="0"/>
                <a:cs typeface="Times New Roman" panose="02020603050405020304" pitchFamily="18" charset="0"/>
              </a:rPr>
              <a:t>		   x = $714.29</a:t>
            </a:r>
            <a:endParaRPr lang="en-US" dirty="0">
              <a:solidFill>
                <a:schemeClr val="bg1"/>
              </a:solidFill>
              <a:ea typeface="Calibri" panose="020F0502020204030204" pitchFamily="34" charset="0"/>
              <a:cs typeface="Times New Roman" panose="02020603050405020304" pitchFamily="18" charset="0"/>
            </a:endParaRPr>
          </a:p>
          <a:p>
            <a:pPr>
              <a:lnSpc>
                <a:spcPct val="107000"/>
              </a:lnSpc>
              <a:spcAft>
                <a:spcPts val="800"/>
              </a:spcAft>
            </a:pPr>
            <a:r>
              <a:rPr lang="en-US" dirty="0">
                <a:solidFill>
                  <a:schemeClr val="bg1"/>
                </a:solidFill>
                <a:ea typeface="Calibri" panose="020F0502020204030204" pitchFamily="34" charset="0"/>
                <a:cs typeface="Times New Roman" panose="02020603050405020304" pitchFamily="18" charset="0"/>
              </a:rPr>
              <a:t>The tax will be deducted from this $428.57 total so that the voucher is released in the net total of $300.00. </a:t>
            </a:r>
          </a:p>
          <a:p>
            <a:pPr>
              <a:lnSpc>
                <a:spcPct val="107000"/>
              </a:lnSpc>
              <a:spcAft>
                <a:spcPts val="800"/>
              </a:spcAft>
            </a:pPr>
            <a:r>
              <a:rPr lang="en-US" dirty="0">
                <a:solidFill>
                  <a:schemeClr val="bg1"/>
                </a:solidFill>
                <a:effectLst/>
                <a:ea typeface="Calibri" panose="020F0502020204030204" pitchFamily="34" charset="0"/>
                <a:cs typeface="Times New Roman" panose="02020603050405020304" pitchFamily="18" charset="0"/>
              </a:rPr>
              <a:t>* If it</a:t>
            </a:r>
            <a:r>
              <a:rPr lang="en-US" dirty="0">
                <a:solidFill>
                  <a:schemeClr val="bg1"/>
                </a:solidFill>
                <a:ea typeface="Calibri" panose="020F0502020204030204" pitchFamily="34" charset="0"/>
                <a:cs typeface="Times New Roman" panose="02020603050405020304" pitchFamily="18" charset="0"/>
              </a:rPr>
              <a:t> is done abroad, it is not subject to tax so ignore the gross payment calculations.</a:t>
            </a:r>
            <a:endParaRPr lang="en-US"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7149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91288" y="440969"/>
            <a:ext cx="7729728" cy="1188720"/>
          </a:xfrm>
          <a:solidFill>
            <a:srgbClr val="CBE7ED"/>
          </a:solidFill>
          <a:ln>
            <a:solidFill>
              <a:srgbClr val="002060"/>
            </a:solidFill>
          </a:ln>
        </p:spPr>
        <p:txBody>
          <a:bodyPr>
            <a:normAutofit/>
          </a:bodyPr>
          <a:lstStyle/>
          <a:p>
            <a:r>
              <a:rPr lang="en-US" sz="2800" dirty="0"/>
              <a:t>Payment to a goods or service provider</a:t>
            </a:r>
          </a:p>
        </p:txBody>
      </p:sp>
      <p:sp>
        <p:nvSpPr>
          <p:cNvPr id="3" name="Rectangle 2"/>
          <p:cNvSpPr/>
          <p:nvPr/>
        </p:nvSpPr>
        <p:spPr>
          <a:xfrm>
            <a:off x="886408" y="1931438"/>
            <a:ext cx="9866401" cy="4662815"/>
          </a:xfrm>
          <a:prstGeom prst="rect">
            <a:avLst/>
          </a:prstGeom>
        </p:spPr>
        <p:txBody>
          <a:bodyPr wrap="square">
            <a:spAutoFit/>
          </a:bodyPr>
          <a:lstStyle/>
          <a:p>
            <a:r>
              <a:rPr lang="en-US" sz="1900" dirty="0">
                <a:solidFill>
                  <a:schemeClr val="bg1"/>
                </a:solidFill>
              </a:rPr>
              <a:t>Goods and/ or service providers must issue a document requesting payment. This document is called an “invoice” and should include all information related to the purchase or service provided.  The invoice must be addressed to “Columbia University”. Vendors are strongly encouraged to include an invoice number on every invoice to track their payments. </a:t>
            </a:r>
          </a:p>
          <a:p>
            <a:endParaRPr lang="en-US" sz="1900" dirty="0">
              <a:solidFill>
                <a:schemeClr val="bg1"/>
              </a:solidFill>
            </a:endParaRPr>
          </a:p>
          <a:p>
            <a:r>
              <a:rPr lang="en-US" dirty="0">
                <a:solidFill>
                  <a:schemeClr val="bg1"/>
                </a:solidFill>
              </a:rPr>
              <a:t>Vendor’s Name/ Logo</a:t>
            </a:r>
          </a:p>
          <a:p>
            <a:pPr marL="342900" indent="-342900">
              <a:buFont typeface="Arial" panose="020B0604020202020204" pitchFamily="34" charset="0"/>
              <a:buChar char="•"/>
            </a:pPr>
            <a:r>
              <a:rPr lang="en-US" dirty="0">
                <a:solidFill>
                  <a:schemeClr val="bg1"/>
                </a:solidFill>
              </a:rPr>
              <a:t>Vendor’s Address</a:t>
            </a:r>
          </a:p>
          <a:p>
            <a:pPr marL="342900" indent="-342900">
              <a:buFont typeface="Arial" panose="020B0604020202020204" pitchFamily="34" charset="0"/>
              <a:buChar char="•"/>
            </a:pPr>
            <a:r>
              <a:rPr lang="en-US" dirty="0">
                <a:solidFill>
                  <a:schemeClr val="bg1"/>
                </a:solidFill>
              </a:rPr>
              <a:t>Billing Address</a:t>
            </a:r>
          </a:p>
          <a:p>
            <a:pPr marL="342900" indent="-342900">
              <a:buFont typeface="Arial" panose="020B0604020202020204" pitchFamily="34" charset="0"/>
              <a:buChar char="•"/>
            </a:pPr>
            <a:r>
              <a:rPr lang="en-US" dirty="0">
                <a:solidFill>
                  <a:schemeClr val="bg1"/>
                </a:solidFill>
              </a:rPr>
              <a:t>Invoice Number</a:t>
            </a:r>
          </a:p>
          <a:p>
            <a:pPr marL="342900" indent="-342900">
              <a:buFont typeface="Arial" panose="020B0604020202020204" pitchFamily="34" charset="0"/>
              <a:buChar char="•"/>
            </a:pPr>
            <a:r>
              <a:rPr lang="en-US" dirty="0">
                <a:solidFill>
                  <a:schemeClr val="bg1"/>
                </a:solidFill>
              </a:rPr>
              <a:t>Invoice Date</a:t>
            </a:r>
          </a:p>
          <a:p>
            <a:pPr marL="342900" indent="-342900">
              <a:buFont typeface="Arial" panose="020B0604020202020204" pitchFamily="34" charset="0"/>
              <a:buChar char="•"/>
            </a:pPr>
            <a:r>
              <a:rPr lang="en-US" dirty="0">
                <a:solidFill>
                  <a:schemeClr val="bg1"/>
                </a:solidFill>
              </a:rPr>
              <a:t>Description of Goods/or Services</a:t>
            </a:r>
          </a:p>
          <a:p>
            <a:pPr marL="342900" indent="-342900">
              <a:buFont typeface="Arial" panose="020B0604020202020204" pitchFamily="34" charset="0"/>
              <a:buChar char="•"/>
            </a:pPr>
            <a:r>
              <a:rPr lang="en-US" dirty="0">
                <a:solidFill>
                  <a:schemeClr val="bg1"/>
                </a:solidFill>
              </a:rPr>
              <a:t>Amount Due </a:t>
            </a:r>
            <a:endParaRPr lang="en-US" sz="1900" dirty="0">
              <a:solidFill>
                <a:schemeClr val="bg1"/>
              </a:solidFill>
            </a:endParaRPr>
          </a:p>
          <a:p>
            <a:endParaRPr lang="en-US" sz="1900" dirty="0">
              <a:solidFill>
                <a:schemeClr val="bg1"/>
              </a:solidFill>
            </a:endParaRPr>
          </a:p>
          <a:p>
            <a:r>
              <a:rPr lang="en-US" sz="1900" dirty="0">
                <a:solidFill>
                  <a:schemeClr val="bg1"/>
                </a:solidFill>
              </a:rPr>
              <a:t>*Payment requested to be processed via Wire Transfer must be submitted along with a </a:t>
            </a:r>
            <a:r>
              <a:rPr lang="en-US" sz="1900" u="sng" dirty="0">
                <a:solidFill>
                  <a:srgbClr val="0070C0"/>
                </a:solidFill>
                <a:hlinkClick r:id="rId2"/>
              </a:rPr>
              <a:t>Wire Request Form</a:t>
            </a:r>
            <a:r>
              <a:rPr lang="en-US" sz="1900" dirty="0">
                <a:solidFill>
                  <a:schemeClr val="bg1"/>
                </a:solidFill>
                <a:hlinkClick r:id="rId2"/>
              </a:rPr>
              <a:t>. </a:t>
            </a:r>
            <a:endParaRPr lang="en-US" sz="1900" dirty="0">
              <a:solidFill>
                <a:srgbClr val="0070C0"/>
              </a:solidFill>
            </a:endParaRPr>
          </a:p>
        </p:txBody>
      </p:sp>
    </p:spTree>
    <p:extLst>
      <p:ext uri="{BB962C8B-B14F-4D97-AF65-F5344CB8AC3E}">
        <p14:creationId xmlns:p14="http://schemas.microsoft.com/office/powerpoint/2010/main" val="3080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black">
          <a:xfrm>
            <a:off x="1655064" y="375064"/>
            <a:ext cx="9047148" cy="1369760"/>
          </a:xfrm>
          <a:prstGeom prst="rect">
            <a:avLst/>
          </a:prstGeom>
          <a:solidFill>
            <a:srgbClr val="CBE7ED"/>
          </a:solidFill>
          <a:ln w="38100" cap="sq">
            <a:solidFill>
              <a:srgbClr val="00206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Concur Expense reports for employee/student reimbursements</a:t>
            </a:r>
          </a:p>
        </p:txBody>
      </p:sp>
      <p:sp>
        <p:nvSpPr>
          <p:cNvPr id="7" name="Subtitle 2"/>
          <p:cNvSpPr txBox="1">
            <a:spLocks/>
          </p:cNvSpPr>
          <p:nvPr/>
        </p:nvSpPr>
        <p:spPr>
          <a:xfrm>
            <a:off x="1323826" y="1646479"/>
            <a:ext cx="9541671" cy="452105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200000"/>
              </a:lnSpc>
            </a:pPr>
            <a:r>
              <a:rPr lang="en-US" sz="2000" b="1" u="sng" dirty="0">
                <a:solidFill>
                  <a:schemeClr val="tx1"/>
                </a:solidFill>
              </a:rPr>
              <a:t>UPDATE:  TBERs will now no longer be accepted as forms of reimbursement</a:t>
            </a:r>
          </a:p>
          <a:p>
            <a:pPr>
              <a:lnSpc>
                <a:spcPct val="200000"/>
              </a:lnSpc>
            </a:pPr>
            <a:r>
              <a:rPr lang="en-US" sz="2000" dirty="0">
                <a:solidFill>
                  <a:schemeClr val="tx1"/>
                </a:solidFill>
              </a:rPr>
              <a:t>All staff must log in to the </a:t>
            </a:r>
            <a:r>
              <a:rPr lang="en-US" sz="2000" b="1" dirty="0">
                <a:solidFill>
                  <a:schemeClr val="tx1"/>
                </a:solidFill>
              </a:rPr>
              <a:t>Concur System </a:t>
            </a:r>
            <a:r>
              <a:rPr lang="en-US" sz="2000" dirty="0">
                <a:solidFill>
                  <a:schemeClr val="tx1"/>
                </a:solidFill>
              </a:rPr>
              <a:t>to log expenses (both Business and Travel) in order to receive reimbursement.</a:t>
            </a:r>
          </a:p>
          <a:p>
            <a:pPr>
              <a:lnSpc>
                <a:spcPct val="200000"/>
              </a:lnSpc>
            </a:pPr>
            <a:r>
              <a:rPr lang="en-US" sz="2000" dirty="0">
                <a:solidFill>
                  <a:schemeClr val="tx1"/>
                </a:solidFill>
              </a:rPr>
              <a:t>The payee is expected to obtain receipts for all expenses. A receipt may take many forms (i.e. cash register receipt, copy of an order form, web receipt or confirmation).</a:t>
            </a:r>
          </a:p>
          <a:p>
            <a:pPr>
              <a:lnSpc>
                <a:spcPct val="200000"/>
              </a:lnSpc>
            </a:pPr>
            <a:r>
              <a:rPr lang="en-US" sz="2000" dirty="0">
                <a:solidFill>
                  <a:schemeClr val="tx1"/>
                </a:solidFill>
              </a:rPr>
              <a:t>These receipts help Concur to accurately log expense reports get employees reimbursed.</a:t>
            </a:r>
          </a:p>
          <a:p>
            <a:pPr>
              <a:lnSpc>
                <a:spcPct val="200000"/>
              </a:lnSpc>
            </a:pPr>
            <a:endParaRPr lang="en-US" sz="2000" dirty="0"/>
          </a:p>
          <a:p>
            <a:pPr>
              <a:lnSpc>
                <a:spcPct val="200000"/>
              </a:lnSpc>
            </a:pPr>
            <a:endParaRPr lang="en-US" dirty="0">
              <a:solidFill>
                <a:schemeClr val="tx1"/>
              </a:solidFill>
            </a:endParaRPr>
          </a:p>
        </p:txBody>
      </p:sp>
    </p:spTree>
    <p:extLst>
      <p:ext uri="{BB962C8B-B14F-4D97-AF65-F5344CB8AC3E}">
        <p14:creationId xmlns:p14="http://schemas.microsoft.com/office/powerpoint/2010/main" val="410190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3" name="Rectangle 2"/>
          <p:cNvSpPr/>
          <p:nvPr/>
        </p:nvSpPr>
        <p:spPr>
          <a:xfrm>
            <a:off x="625150" y="2164092"/>
            <a:ext cx="11383348" cy="4955203"/>
          </a:xfrm>
          <a:prstGeom prst="rect">
            <a:avLst/>
          </a:prstGeom>
        </p:spPr>
        <p:txBody>
          <a:bodyPr wrap="square">
            <a:spAutoFit/>
          </a:bodyPr>
          <a:lstStyle/>
          <a:p>
            <a:pPr>
              <a:lnSpc>
                <a:spcPct val="150000"/>
              </a:lnSpc>
            </a:pPr>
            <a:r>
              <a:rPr lang="en-US" sz="1600" b="1" dirty="0">
                <a:solidFill>
                  <a:schemeClr val="bg1"/>
                </a:solidFill>
              </a:rPr>
              <a:t>Travel</a:t>
            </a:r>
          </a:p>
          <a:p>
            <a:pPr marL="457200" indent="-457200">
              <a:lnSpc>
                <a:spcPct val="150000"/>
              </a:lnSpc>
              <a:buFont typeface="Arial" panose="020B0604020202020204" pitchFamily="34" charset="0"/>
              <a:buChar char="•"/>
            </a:pPr>
            <a:r>
              <a:rPr lang="en-US" sz="1600" dirty="0">
                <a:solidFill>
                  <a:schemeClr val="bg1"/>
                </a:solidFill>
              </a:rPr>
              <a:t>Dates and points of departure/ arrival</a:t>
            </a:r>
          </a:p>
          <a:p>
            <a:pPr marL="457200" indent="-457200">
              <a:lnSpc>
                <a:spcPct val="150000"/>
              </a:lnSpc>
              <a:buFont typeface="Arial" panose="020B0604020202020204" pitchFamily="34" charset="0"/>
              <a:buChar char="•"/>
            </a:pPr>
            <a:r>
              <a:rPr lang="en-US" sz="1600" dirty="0">
                <a:solidFill>
                  <a:schemeClr val="bg1"/>
                </a:solidFill>
              </a:rPr>
              <a:t>Class of ticket </a:t>
            </a:r>
          </a:p>
          <a:p>
            <a:pPr marL="457200" indent="-457200">
              <a:lnSpc>
                <a:spcPct val="150000"/>
              </a:lnSpc>
              <a:buFont typeface="Arial" panose="020B0604020202020204" pitchFamily="34" charset="0"/>
              <a:buChar char="•"/>
            </a:pPr>
            <a:r>
              <a:rPr lang="en-US" sz="1600" dirty="0">
                <a:solidFill>
                  <a:schemeClr val="bg1"/>
                </a:solidFill>
              </a:rPr>
              <a:t>Amount of fare and proof of payment </a:t>
            </a:r>
          </a:p>
          <a:p>
            <a:pPr>
              <a:lnSpc>
                <a:spcPct val="150000"/>
              </a:lnSpc>
            </a:pPr>
            <a:r>
              <a:rPr lang="en-US" sz="1600" b="1" dirty="0">
                <a:solidFill>
                  <a:schemeClr val="bg1"/>
                </a:solidFill>
              </a:rPr>
              <a:t>General Receipts:</a:t>
            </a:r>
          </a:p>
          <a:p>
            <a:pPr marL="457200" indent="-457200">
              <a:lnSpc>
                <a:spcPct val="150000"/>
              </a:lnSpc>
              <a:buFont typeface="Arial" panose="020B0604020202020204" pitchFamily="34" charset="0"/>
              <a:buChar char="•"/>
            </a:pPr>
            <a:r>
              <a:rPr lang="en-US" sz="1600" dirty="0">
                <a:solidFill>
                  <a:schemeClr val="bg1"/>
                </a:solidFill>
              </a:rPr>
              <a:t>Date of purchase</a:t>
            </a:r>
          </a:p>
          <a:p>
            <a:pPr marL="457200" indent="-457200">
              <a:lnSpc>
                <a:spcPct val="150000"/>
              </a:lnSpc>
              <a:buFont typeface="Arial" panose="020B0604020202020204" pitchFamily="34" charset="0"/>
              <a:buChar char="•"/>
            </a:pPr>
            <a:r>
              <a:rPr lang="en-US" sz="1600" dirty="0">
                <a:solidFill>
                  <a:schemeClr val="bg1"/>
                </a:solidFill>
              </a:rPr>
              <a:t>Vendor name</a:t>
            </a:r>
          </a:p>
          <a:p>
            <a:pPr marL="457200" indent="-457200">
              <a:lnSpc>
                <a:spcPct val="150000"/>
              </a:lnSpc>
              <a:buFont typeface="Arial" panose="020B0604020202020204" pitchFamily="34" charset="0"/>
              <a:buChar char="•"/>
            </a:pPr>
            <a:r>
              <a:rPr lang="en-US" sz="1600" dirty="0">
                <a:solidFill>
                  <a:schemeClr val="bg1"/>
                </a:solidFill>
              </a:rPr>
              <a:t>Itemized list and unit price of the purchased items</a:t>
            </a:r>
          </a:p>
          <a:p>
            <a:pPr marL="457200" indent="-457200">
              <a:lnSpc>
                <a:spcPct val="150000"/>
              </a:lnSpc>
              <a:buFont typeface="Arial" panose="020B0604020202020204" pitchFamily="34" charset="0"/>
              <a:buChar char="•"/>
            </a:pPr>
            <a:r>
              <a:rPr lang="en-US" sz="1600" dirty="0">
                <a:solidFill>
                  <a:schemeClr val="bg1"/>
                </a:solidFill>
              </a:rPr>
              <a:t>Total amount</a:t>
            </a:r>
          </a:p>
          <a:p>
            <a:pPr marL="457200" indent="-457200">
              <a:lnSpc>
                <a:spcPct val="150000"/>
              </a:lnSpc>
              <a:buFont typeface="Arial" panose="020B0604020202020204" pitchFamily="34" charset="0"/>
              <a:buChar char="•"/>
            </a:pPr>
            <a:r>
              <a:rPr lang="en-US" sz="1600" dirty="0">
                <a:solidFill>
                  <a:schemeClr val="bg1"/>
                </a:solidFill>
              </a:rPr>
              <a:t>Proof of payment (i.e. cash tendered, “paid”, zero balance due, or credit/ debit card with the last 4 digits of the card charged. </a:t>
            </a:r>
          </a:p>
          <a:p>
            <a:pPr>
              <a:lnSpc>
                <a:spcPct val="150000"/>
              </a:lnSpc>
            </a:pPr>
            <a:r>
              <a:rPr lang="en-US" sz="1600" dirty="0">
                <a:solidFill>
                  <a:schemeClr val="bg1"/>
                </a:solidFill>
              </a:rPr>
              <a:t>*If no proof of payment is available, a credit/debit card statement may be provided. </a:t>
            </a:r>
          </a:p>
          <a:p>
            <a:r>
              <a:rPr lang="en-US" sz="2600" dirty="0">
                <a:solidFill>
                  <a:schemeClr val="bg1"/>
                </a:solidFill>
              </a:rPr>
              <a:t> </a:t>
            </a:r>
          </a:p>
          <a:p>
            <a:pPr marL="457200" indent="-457200">
              <a:buAutoNum type="arabicPeriod"/>
            </a:pPr>
            <a:endParaRPr lang="en-US" sz="2600" dirty="0">
              <a:solidFill>
                <a:schemeClr val="bg1"/>
              </a:solidFill>
            </a:endParaRPr>
          </a:p>
        </p:txBody>
      </p:sp>
      <p:sp>
        <p:nvSpPr>
          <p:cNvPr id="5" name="Title 1"/>
          <p:cNvSpPr txBox="1">
            <a:spLocks/>
          </p:cNvSpPr>
          <p:nvPr/>
        </p:nvSpPr>
        <p:spPr bwMode="black">
          <a:xfrm>
            <a:off x="1655064" y="375064"/>
            <a:ext cx="8991600" cy="1265050"/>
          </a:xfrm>
          <a:prstGeom prst="rect">
            <a:avLst/>
          </a:prstGeom>
          <a:solidFill>
            <a:srgbClr val="CBE7ED"/>
          </a:solidFill>
          <a:ln w="38100" cap="sq">
            <a:solidFill>
              <a:srgbClr val="00206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Expense documentation requirements </a:t>
            </a:r>
          </a:p>
        </p:txBody>
      </p:sp>
    </p:spTree>
    <p:extLst>
      <p:ext uri="{BB962C8B-B14F-4D97-AF65-F5344CB8AC3E}">
        <p14:creationId xmlns:p14="http://schemas.microsoft.com/office/powerpoint/2010/main" val="40533192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3" y="628790"/>
            <a:ext cx="7729728" cy="1188720"/>
          </a:xfrm>
          <a:solidFill>
            <a:srgbClr val="CBE7ED"/>
          </a:solidFill>
          <a:ln w="38100">
            <a:solidFill>
              <a:srgbClr val="002060"/>
            </a:solidFill>
          </a:ln>
        </p:spPr>
        <p:txBody>
          <a:bodyPr/>
          <a:lstStyle/>
          <a:p>
            <a:r>
              <a:rPr lang="en-US" dirty="0"/>
              <a:t>120 </a:t>
            </a:r>
            <a:r>
              <a:rPr lang="en-US"/>
              <a:t>Day rule</a:t>
            </a:r>
          </a:p>
        </p:txBody>
      </p:sp>
      <p:sp>
        <p:nvSpPr>
          <p:cNvPr id="3" name="Content Placeholder 2"/>
          <p:cNvSpPr>
            <a:spLocks noGrp="1"/>
          </p:cNvSpPr>
          <p:nvPr>
            <p:ph idx="1"/>
          </p:nvPr>
        </p:nvSpPr>
        <p:spPr>
          <a:xfrm>
            <a:off x="948113" y="2656705"/>
            <a:ext cx="10221127" cy="3576144"/>
          </a:xfrm>
        </p:spPr>
        <p:txBody>
          <a:bodyPr>
            <a:normAutofit/>
          </a:bodyPr>
          <a:lstStyle/>
          <a:p>
            <a:pPr>
              <a:lnSpc>
                <a:spcPct val="150000"/>
              </a:lnSpc>
            </a:pPr>
            <a:r>
              <a:rPr lang="en-US" sz="2000" dirty="0"/>
              <a:t>In order for Columbia to maintain its Accountable Plan with the IRS, all expense reimbursements submitted after 120 days are reported to Payroll as imputed income and added to the employee’s W-2 wages and tax is withheld.</a:t>
            </a:r>
          </a:p>
          <a:p>
            <a:endParaRPr lang="en-US" sz="2000" dirty="0"/>
          </a:p>
          <a:p>
            <a:r>
              <a:rPr lang="en-US" sz="2000" dirty="0"/>
              <a:t>It is rare to avoid this, so be sure to submit your reimbursement in a timely fashion.</a:t>
            </a:r>
          </a:p>
        </p:txBody>
      </p:sp>
    </p:spTree>
    <p:extLst>
      <p:ext uri="{BB962C8B-B14F-4D97-AF65-F5344CB8AC3E}">
        <p14:creationId xmlns:p14="http://schemas.microsoft.com/office/powerpoint/2010/main" val="3599262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3" y="628790"/>
            <a:ext cx="7729728" cy="1188720"/>
          </a:xfrm>
          <a:solidFill>
            <a:srgbClr val="CBE7ED"/>
          </a:solidFill>
          <a:ln w="38100">
            <a:solidFill>
              <a:srgbClr val="002060"/>
            </a:solidFill>
          </a:ln>
        </p:spPr>
        <p:txBody>
          <a:bodyPr/>
          <a:lstStyle/>
          <a:p>
            <a:r>
              <a:rPr lang="en-US" dirty="0"/>
              <a:t>Outside request for </a:t>
            </a:r>
            <a:r>
              <a:rPr lang="en-US" dirty="0" err="1"/>
              <a:t>weai</a:t>
            </a:r>
            <a:r>
              <a:rPr lang="en-US" dirty="0"/>
              <a:t> chartstrings</a:t>
            </a:r>
          </a:p>
        </p:txBody>
      </p:sp>
      <p:sp>
        <p:nvSpPr>
          <p:cNvPr id="3" name="Content Placeholder 2"/>
          <p:cNvSpPr>
            <a:spLocks noGrp="1"/>
          </p:cNvSpPr>
          <p:nvPr>
            <p:ph idx="1"/>
          </p:nvPr>
        </p:nvSpPr>
        <p:spPr>
          <a:xfrm>
            <a:off x="948113" y="2164336"/>
            <a:ext cx="10221127" cy="2256079"/>
          </a:xfrm>
        </p:spPr>
        <p:txBody>
          <a:bodyPr>
            <a:normAutofit/>
          </a:bodyPr>
          <a:lstStyle/>
          <a:p>
            <a:pPr>
              <a:lnSpc>
                <a:spcPct val="150000"/>
              </a:lnSpc>
            </a:pPr>
            <a:r>
              <a:rPr lang="en-US" sz="2000" dirty="0"/>
              <a:t>For departments outside of  WEAI, they will need to enter the below information in the "report header" field if they are using our chart string and require approval:</a:t>
            </a:r>
          </a:p>
          <a:p>
            <a:pPr>
              <a:lnSpc>
                <a:spcPct val="150000"/>
              </a:lnSpc>
            </a:pPr>
            <a:r>
              <a:rPr lang="en-US" sz="2000" dirty="0"/>
              <a:t>If you need help with WEAI-related chartstrings regarding this part of the process, please reach out to Nancy Hirshan (</a:t>
            </a:r>
            <a:r>
              <a:rPr lang="en-US" sz="2000" dirty="0">
                <a:hlinkClick r:id="rId2"/>
              </a:rPr>
              <a:t>nh2047@Columbia.edu</a:t>
            </a:r>
            <a:r>
              <a:rPr lang="en-US" sz="2000" dirty="0"/>
              <a:t>) </a:t>
            </a:r>
            <a:r>
              <a:rPr lang="en-US" sz="2000" dirty="0" smtClean="0"/>
              <a:t>for </a:t>
            </a:r>
            <a:r>
              <a:rPr lang="en-US" sz="2000" dirty="0"/>
              <a:t>the appropriate information.</a:t>
            </a:r>
          </a:p>
        </p:txBody>
      </p:sp>
      <p:pic>
        <p:nvPicPr>
          <p:cNvPr id="4" name="Picture 3">
            <a:extLst>
              <a:ext uri="{FF2B5EF4-FFF2-40B4-BE49-F238E27FC236}">
                <a16:creationId xmlns:a16="http://schemas.microsoft.com/office/drawing/2014/main" id="{577790BA-0070-4C82-8E12-CA2763FE767E}"/>
              </a:ext>
            </a:extLst>
          </p:cNvPr>
          <p:cNvPicPr>
            <a:picLocks noChangeAspect="1"/>
          </p:cNvPicPr>
          <p:nvPr/>
        </p:nvPicPr>
        <p:blipFill>
          <a:blip r:embed="rId3"/>
          <a:stretch>
            <a:fillRect/>
          </a:stretch>
        </p:blipFill>
        <p:spPr>
          <a:xfrm>
            <a:off x="837233" y="4686449"/>
            <a:ext cx="10517533" cy="1440520"/>
          </a:xfrm>
          <a:prstGeom prst="rect">
            <a:avLst/>
          </a:prstGeom>
        </p:spPr>
      </p:pic>
    </p:spTree>
    <p:extLst>
      <p:ext uri="{BB962C8B-B14F-4D97-AF65-F5344CB8AC3E}">
        <p14:creationId xmlns:p14="http://schemas.microsoft.com/office/powerpoint/2010/main" val="27313892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black">
          <a:xfrm>
            <a:off x="1627072" y="2791693"/>
            <a:ext cx="9047148" cy="1369760"/>
          </a:xfrm>
          <a:prstGeom prst="rect">
            <a:avLst/>
          </a:prstGeom>
          <a:solidFill>
            <a:srgbClr val="CBE7ED"/>
          </a:solidFill>
          <a:ln w="38100" cap="sq">
            <a:solidFill>
              <a:srgbClr val="00206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An introduction to concur</a:t>
            </a:r>
          </a:p>
        </p:txBody>
      </p:sp>
      <p:sp>
        <p:nvSpPr>
          <p:cNvPr id="3" name="Rectangle 2">
            <a:extLst>
              <a:ext uri="{FF2B5EF4-FFF2-40B4-BE49-F238E27FC236}">
                <a16:creationId xmlns:a16="http://schemas.microsoft.com/office/drawing/2014/main" id="{1147EF67-15DF-4873-90DC-7D4362019A6D}"/>
              </a:ext>
            </a:extLst>
          </p:cNvPr>
          <p:cNvSpPr/>
          <p:nvPr/>
        </p:nvSpPr>
        <p:spPr>
          <a:xfrm>
            <a:off x="2218785" y="4728011"/>
            <a:ext cx="8112636" cy="830997"/>
          </a:xfrm>
          <a:prstGeom prst="rect">
            <a:avLst/>
          </a:prstGeom>
        </p:spPr>
        <p:txBody>
          <a:bodyPr wrap="square">
            <a:spAutoFit/>
          </a:bodyPr>
          <a:lstStyle/>
          <a:p>
            <a:r>
              <a:rPr lang="en-US" sz="1600" dirty="0">
                <a:solidFill>
                  <a:schemeClr val="tx1">
                    <a:lumMod val="50000"/>
                    <a:lumOff val="50000"/>
                  </a:schemeClr>
                </a:solidFill>
              </a:rPr>
              <a:t>*All Employees are strongly encouraged to take the Concur Training </a:t>
            </a:r>
            <a:r>
              <a:rPr lang="en-US" sz="1600" dirty="0">
                <a:solidFill>
                  <a:schemeClr val="tx1">
                    <a:lumMod val="50000"/>
                    <a:lumOff val="50000"/>
                  </a:schemeClr>
                </a:solidFill>
                <a:hlinkClick r:id="rId2"/>
              </a:rPr>
              <a:t>here</a:t>
            </a:r>
            <a:r>
              <a:rPr lang="en-US" sz="1600" dirty="0">
                <a:solidFill>
                  <a:schemeClr val="tx1">
                    <a:lumMod val="50000"/>
                    <a:lumOff val="50000"/>
                  </a:schemeClr>
                </a:solidFill>
              </a:rPr>
              <a:t>. The following information is just a quick guide and a condensed version of the full-training.</a:t>
            </a:r>
          </a:p>
        </p:txBody>
      </p:sp>
    </p:spTree>
    <p:extLst>
      <p:ext uri="{BB962C8B-B14F-4D97-AF65-F5344CB8AC3E}">
        <p14:creationId xmlns:p14="http://schemas.microsoft.com/office/powerpoint/2010/main" val="2139544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black">
          <a:xfrm>
            <a:off x="1627072" y="2791693"/>
            <a:ext cx="9047148" cy="1369760"/>
          </a:xfrm>
          <a:prstGeom prst="rect">
            <a:avLst/>
          </a:prstGeom>
          <a:solidFill>
            <a:srgbClr val="CBE7ED"/>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What is concur?</a:t>
            </a:r>
          </a:p>
        </p:txBody>
      </p:sp>
      <p:sp>
        <p:nvSpPr>
          <p:cNvPr id="3" name="Rectangle 2">
            <a:extLst>
              <a:ext uri="{FF2B5EF4-FFF2-40B4-BE49-F238E27FC236}">
                <a16:creationId xmlns:a16="http://schemas.microsoft.com/office/drawing/2014/main" id="{1147EF67-15DF-4873-90DC-7D4362019A6D}"/>
              </a:ext>
            </a:extLst>
          </p:cNvPr>
          <p:cNvSpPr/>
          <p:nvPr/>
        </p:nvSpPr>
        <p:spPr>
          <a:xfrm>
            <a:off x="2218785" y="4728011"/>
            <a:ext cx="8112636" cy="584775"/>
          </a:xfrm>
          <a:prstGeom prst="rect">
            <a:avLst/>
          </a:prstGeom>
        </p:spPr>
        <p:txBody>
          <a:bodyPr wrap="square">
            <a:spAutoFit/>
          </a:bodyPr>
          <a:lstStyle/>
          <a:p>
            <a:r>
              <a:rPr lang="en-US" sz="1600" dirty="0">
                <a:solidFill>
                  <a:schemeClr val="tx1">
                    <a:lumMod val="50000"/>
                    <a:lumOff val="50000"/>
                  </a:schemeClr>
                </a:solidFill>
              </a:rPr>
              <a:t>*All Employees are strongly encouraged to take the Concur Training </a:t>
            </a:r>
            <a:r>
              <a:rPr lang="en-US" sz="1600" dirty="0">
                <a:solidFill>
                  <a:schemeClr val="tx1">
                    <a:lumMod val="50000"/>
                    <a:lumOff val="50000"/>
                  </a:schemeClr>
                </a:solidFill>
                <a:hlinkClick r:id="rId2">
                  <a:extLst>
                    <a:ext uri="{A12FA001-AC4F-418D-AE19-62706E023703}">
                      <ahyp:hlinkClr xmlns="" xmlns:ahyp="http://schemas.microsoft.com/office/drawing/2018/hyperlinkcolor" val="tx"/>
                    </a:ext>
                  </a:extLst>
                </a:hlinkClick>
              </a:rPr>
              <a:t>here</a:t>
            </a:r>
            <a:r>
              <a:rPr lang="en-US" sz="1600" dirty="0">
                <a:solidFill>
                  <a:schemeClr val="tx1">
                    <a:lumMod val="50000"/>
                    <a:lumOff val="50000"/>
                  </a:schemeClr>
                </a:solidFill>
              </a:rPr>
              <a:t>. The following information is just a quick guide and a condensed version of the full-training.</a:t>
            </a:r>
          </a:p>
        </p:txBody>
      </p:sp>
      <p:pic>
        <p:nvPicPr>
          <p:cNvPr id="2" name="Picture 1">
            <a:extLst>
              <a:ext uri="{FF2B5EF4-FFF2-40B4-BE49-F238E27FC236}">
                <a16:creationId xmlns:a16="http://schemas.microsoft.com/office/drawing/2014/main" id="{1B93CBE1-9E87-4485-99C6-EFF6DD930DCD}"/>
              </a:ext>
            </a:extLst>
          </p:cNvPr>
          <p:cNvPicPr>
            <a:picLocks noChangeAspect="1"/>
          </p:cNvPicPr>
          <p:nvPr/>
        </p:nvPicPr>
        <p:blipFill>
          <a:blip r:embed="rId3"/>
          <a:stretch>
            <a:fillRect/>
          </a:stretch>
        </p:blipFill>
        <p:spPr>
          <a:xfrm>
            <a:off x="1448839" y="0"/>
            <a:ext cx="9294322" cy="6858000"/>
          </a:xfrm>
          <a:prstGeom prst="rect">
            <a:avLst/>
          </a:prstGeom>
        </p:spPr>
      </p:pic>
    </p:spTree>
    <p:extLst>
      <p:ext uri="{BB962C8B-B14F-4D97-AF65-F5344CB8AC3E}">
        <p14:creationId xmlns:p14="http://schemas.microsoft.com/office/powerpoint/2010/main" val="3705135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86971" y="260139"/>
            <a:ext cx="10018058" cy="1184795"/>
          </a:xfrm>
          <a:solidFill>
            <a:srgbClr val="CBE7ED"/>
          </a:solidFill>
          <a:ln>
            <a:solidFill>
              <a:srgbClr val="002060"/>
            </a:solidFill>
          </a:ln>
        </p:spPr>
        <p:txBody>
          <a:bodyPr>
            <a:normAutofit fontScale="90000"/>
          </a:bodyPr>
          <a:lstStyle/>
          <a:p>
            <a:r>
              <a:rPr lang="en-US" dirty="0"/>
              <a:t>Completing a concur expense report</a:t>
            </a:r>
            <a:br>
              <a:rPr lang="en-US" dirty="0"/>
            </a:br>
            <a:r>
              <a:rPr lang="en-US" dirty="0"/>
              <a:t>(for Business EXPENSES)</a:t>
            </a:r>
          </a:p>
        </p:txBody>
      </p:sp>
      <p:sp>
        <p:nvSpPr>
          <p:cNvPr id="6" name="Title 3"/>
          <p:cNvSpPr txBox="1">
            <a:spLocks/>
          </p:cNvSpPr>
          <p:nvPr/>
        </p:nvSpPr>
        <p:spPr bwMode="blackWhite">
          <a:xfrm>
            <a:off x="1086971" y="1995668"/>
            <a:ext cx="10018058" cy="1147144"/>
          </a:xfrm>
          <a:prstGeom prst="rect">
            <a:avLst/>
          </a:prstGeom>
          <a:solidFill>
            <a:srgbClr val="CBE7ED"/>
          </a:solidFill>
          <a:ln w="38100">
            <a:solidFill>
              <a:srgbClr val="002060"/>
            </a:solidFill>
          </a:ln>
        </p:spPr>
        <p:style>
          <a:lnRef idx="1">
            <a:schemeClr val="accent4"/>
          </a:lnRef>
          <a:fillRef idx="2">
            <a:schemeClr val="accent4"/>
          </a:fillRef>
          <a:effectRef idx="1">
            <a:schemeClr val="accent4"/>
          </a:effectRef>
          <a:fontRef idx="minor">
            <a:schemeClr val="dk1"/>
          </a:fontRef>
        </p:style>
        <p:txBody>
          <a:bodyPr vert="horz" lIns="274320" tIns="182880" rIns="274320" bIns="182880" rtlCol="0" anchor="ctr" anchorCtr="1">
            <a:normAutofit fontScale="85000" lnSpcReduction="1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Completing a concur expense report</a:t>
            </a:r>
          </a:p>
          <a:p>
            <a:r>
              <a:rPr lang="en-US" dirty="0"/>
              <a:t>(for Travel Expenses)</a:t>
            </a:r>
          </a:p>
        </p:txBody>
      </p:sp>
      <p:sp>
        <p:nvSpPr>
          <p:cNvPr id="7" name="Title 3"/>
          <p:cNvSpPr txBox="1">
            <a:spLocks/>
          </p:cNvSpPr>
          <p:nvPr/>
        </p:nvSpPr>
        <p:spPr bwMode="blackWhite">
          <a:xfrm>
            <a:off x="1086971" y="5271007"/>
            <a:ext cx="10018058" cy="1184795"/>
          </a:xfrm>
          <a:prstGeom prst="rect">
            <a:avLst/>
          </a:prstGeom>
          <a:solidFill>
            <a:srgbClr val="CBE7ED"/>
          </a:solidFill>
          <a:ln w="38100" cap="sq">
            <a:solidFill>
              <a:srgbClr val="002060"/>
            </a:solidFill>
            <a:miter lim="800000"/>
          </a:ln>
        </p:spPr>
        <p:txBody>
          <a:bodyPr vert="horz" lIns="274320" tIns="182880" rIns="274320" bIns="182880" rtlCol="0" anchor="ctr" anchorCtr="1">
            <a:normAutofit fontScale="85000" lnSpcReduction="1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Completing a concur expense report</a:t>
            </a:r>
          </a:p>
          <a:p>
            <a:r>
              <a:rPr lang="en-US" dirty="0"/>
              <a:t>For a </a:t>
            </a:r>
            <a:r>
              <a:rPr lang="en-US" u="sng" dirty="0"/>
              <a:t>guest</a:t>
            </a:r>
            <a:r>
              <a:rPr lang="en-US" dirty="0"/>
              <a:t> or a </a:t>
            </a:r>
            <a:r>
              <a:rPr lang="en-US" u="sng" dirty="0"/>
              <a:t>student</a:t>
            </a:r>
            <a:endParaRPr lang="en-US" dirty="0"/>
          </a:p>
        </p:txBody>
      </p:sp>
      <p:sp>
        <p:nvSpPr>
          <p:cNvPr id="5" name="Title 1"/>
          <p:cNvSpPr txBox="1">
            <a:spLocks/>
          </p:cNvSpPr>
          <p:nvPr/>
        </p:nvSpPr>
        <p:spPr bwMode="blackWhite">
          <a:xfrm>
            <a:off x="1086971" y="3623859"/>
            <a:ext cx="10018058" cy="1166101"/>
          </a:xfrm>
          <a:prstGeom prst="rect">
            <a:avLst/>
          </a:prstGeom>
          <a:solidFill>
            <a:srgbClr val="CBE7ED"/>
          </a:solidFill>
          <a:ln w="38100" cap="sq">
            <a:solidFill>
              <a:srgbClr val="00206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Adding Receipts on concur</a:t>
            </a:r>
          </a:p>
        </p:txBody>
      </p:sp>
    </p:spTree>
    <p:extLst>
      <p:ext uri="{BB962C8B-B14F-4D97-AF65-F5344CB8AC3E}">
        <p14:creationId xmlns:p14="http://schemas.microsoft.com/office/powerpoint/2010/main" val="323299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black">
          <a:xfrm>
            <a:off x="1627072" y="2791693"/>
            <a:ext cx="9047148" cy="1369760"/>
          </a:xfrm>
          <a:prstGeom prst="rect">
            <a:avLst/>
          </a:prstGeom>
          <a:solidFill>
            <a:srgbClr val="CBE7ED"/>
          </a:solidFill>
          <a:ln w="31750" cap="sq">
            <a:solidFill>
              <a:srgbClr val="00206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Completing a concur expense report</a:t>
            </a:r>
          </a:p>
          <a:p>
            <a:r>
              <a:rPr lang="en-US" dirty="0"/>
              <a:t>(Business EXPENSES)</a:t>
            </a:r>
          </a:p>
        </p:txBody>
      </p:sp>
      <p:sp>
        <p:nvSpPr>
          <p:cNvPr id="3" name="Rectangle 2">
            <a:extLst>
              <a:ext uri="{FF2B5EF4-FFF2-40B4-BE49-F238E27FC236}">
                <a16:creationId xmlns:a16="http://schemas.microsoft.com/office/drawing/2014/main" id="{1147EF67-15DF-4873-90DC-7D4362019A6D}"/>
              </a:ext>
            </a:extLst>
          </p:cNvPr>
          <p:cNvSpPr/>
          <p:nvPr/>
        </p:nvSpPr>
        <p:spPr>
          <a:xfrm>
            <a:off x="2218785" y="4728011"/>
            <a:ext cx="8112636" cy="830997"/>
          </a:xfrm>
          <a:prstGeom prst="rect">
            <a:avLst/>
          </a:prstGeom>
        </p:spPr>
        <p:txBody>
          <a:bodyPr wrap="square">
            <a:spAutoFit/>
          </a:bodyPr>
          <a:lstStyle/>
          <a:p>
            <a:r>
              <a:rPr lang="en-US" sz="1600" dirty="0">
                <a:solidFill>
                  <a:schemeClr val="tx1">
                    <a:lumMod val="50000"/>
                    <a:lumOff val="50000"/>
                  </a:schemeClr>
                </a:solidFill>
              </a:rPr>
              <a:t>*All Employees are strongly encouraged to take the Concur Training </a:t>
            </a:r>
            <a:r>
              <a:rPr lang="en-US" sz="1600" dirty="0">
                <a:solidFill>
                  <a:schemeClr val="tx1">
                    <a:lumMod val="50000"/>
                    <a:lumOff val="50000"/>
                  </a:schemeClr>
                </a:solidFill>
                <a:hlinkClick r:id="rId2"/>
              </a:rPr>
              <a:t>here</a:t>
            </a:r>
            <a:r>
              <a:rPr lang="en-US" sz="1600" dirty="0">
                <a:solidFill>
                  <a:schemeClr val="tx1">
                    <a:lumMod val="50000"/>
                    <a:lumOff val="50000"/>
                  </a:schemeClr>
                </a:solidFill>
              </a:rPr>
              <a:t>. The following information is just a quick guide and a condensed version of the full-training.</a:t>
            </a:r>
          </a:p>
        </p:txBody>
      </p:sp>
    </p:spTree>
    <p:extLst>
      <p:ext uri="{BB962C8B-B14F-4D97-AF65-F5344CB8AC3E}">
        <p14:creationId xmlns:p14="http://schemas.microsoft.com/office/powerpoint/2010/main" val="1873007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23917" y="462339"/>
            <a:ext cx="7729728" cy="1188720"/>
          </a:xfrm>
          <a:solidFill>
            <a:srgbClr val="CBE7ED"/>
          </a:solidFill>
          <a:ln>
            <a:solidFill>
              <a:srgbClr val="002060"/>
            </a:solidFill>
          </a:ln>
        </p:spPr>
        <p:txBody>
          <a:bodyPr/>
          <a:lstStyle/>
          <a:p>
            <a:r>
              <a:rPr lang="en-US" dirty="0"/>
              <a:t>Deliveries on campus</a:t>
            </a:r>
          </a:p>
        </p:txBody>
      </p:sp>
      <p:sp>
        <p:nvSpPr>
          <p:cNvPr id="5" name="Content Placeholder 4"/>
          <p:cNvSpPr>
            <a:spLocks noGrp="1"/>
          </p:cNvSpPr>
          <p:nvPr>
            <p:ph sz="half" idx="1"/>
          </p:nvPr>
        </p:nvSpPr>
        <p:spPr>
          <a:xfrm>
            <a:off x="1643230" y="3928052"/>
            <a:ext cx="4345551" cy="2276064"/>
          </a:xfrm>
        </p:spPr>
        <p:txBody>
          <a:bodyPr>
            <a:normAutofit fontScale="40000" lnSpcReduction="20000"/>
          </a:bodyPr>
          <a:lstStyle/>
          <a:p>
            <a:pPr>
              <a:lnSpc>
                <a:spcPct val="120000"/>
              </a:lnSpc>
            </a:pPr>
            <a:r>
              <a:rPr lang="en-US" sz="5000" dirty="0"/>
              <a:t>Zai Lai </a:t>
            </a:r>
          </a:p>
          <a:p>
            <a:pPr>
              <a:lnSpc>
                <a:spcPct val="120000"/>
              </a:lnSpc>
            </a:pPr>
            <a:r>
              <a:rPr lang="en-US" sz="5000" dirty="0"/>
              <a:t>Between the Bread</a:t>
            </a:r>
          </a:p>
          <a:p>
            <a:pPr>
              <a:lnSpc>
                <a:spcPct val="120000"/>
              </a:lnSpc>
            </a:pPr>
            <a:r>
              <a:rPr lang="en-US" sz="5000" dirty="0"/>
              <a:t>Dig Inn Seasonal Market</a:t>
            </a:r>
          </a:p>
          <a:p>
            <a:pPr>
              <a:lnSpc>
                <a:spcPct val="120000"/>
              </a:lnSpc>
            </a:pPr>
            <a:r>
              <a:rPr lang="en-US" sz="5000" dirty="0"/>
              <a:t>Milano Market</a:t>
            </a:r>
          </a:p>
          <a:p>
            <a:pPr>
              <a:lnSpc>
                <a:spcPct val="120000"/>
              </a:lnSpc>
            </a:pPr>
            <a:r>
              <a:rPr lang="en-US" sz="5000" dirty="0"/>
              <a:t>Morton Williams</a:t>
            </a:r>
          </a:p>
          <a:p>
            <a:endParaRPr lang="en-US" dirty="0"/>
          </a:p>
        </p:txBody>
      </p:sp>
      <p:sp>
        <p:nvSpPr>
          <p:cNvPr id="2" name="Content Placeholder 1"/>
          <p:cNvSpPr>
            <a:spLocks noGrp="1"/>
          </p:cNvSpPr>
          <p:nvPr>
            <p:ph sz="half" idx="2"/>
          </p:nvPr>
        </p:nvSpPr>
        <p:spPr>
          <a:xfrm>
            <a:off x="6365287" y="3928052"/>
            <a:ext cx="4367605" cy="2276064"/>
          </a:xfrm>
        </p:spPr>
        <p:txBody>
          <a:bodyPr>
            <a:noAutofit/>
          </a:bodyPr>
          <a:lstStyle/>
          <a:p>
            <a:r>
              <a:rPr lang="en-US" sz="2000" dirty="0"/>
              <a:t>Brownie’s Café </a:t>
            </a:r>
          </a:p>
          <a:p>
            <a:r>
              <a:rPr lang="en-US" sz="2000" dirty="0" smtClean="0"/>
              <a:t>V&amp;T </a:t>
            </a:r>
            <a:r>
              <a:rPr lang="en-US" sz="2000" dirty="0"/>
              <a:t>Restaurant </a:t>
            </a:r>
          </a:p>
          <a:p>
            <a:r>
              <a:rPr lang="en-US" sz="2000" dirty="0"/>
              <a:t>Westside Market</a:t>
            </a:r>
          </a:p>
          <a:p>
            <a:r>
              <a:rPr lang="en-US" sz="2000" dirty="0"/>
              <a:t>Chef Alexander  </a:t>
            </a:r>
          </a:p>
          <a:p>
            <a:endParaRPr lang="en-US" sz="2000" dirty="0"/>
          </a:p>
        </p:txBody>
      </p:sp>
      <p:sp>
        <p:nvSpPr>
          <p:cNvPr id="3" name="TextBox 2"/>
          <p:cNvSpPr txBox="1"/>
          <p:nvPr/>
        </p:nvSpPr>
        <p:spPr>
          <a:xfrm>
            <a:off x="1643230" y="2230636"/>
            <a:ext cx="8905539" cy="1338828"/>
          </a:xfrm>
          <a:prstGeom prst="rect">
            <a:avLst/>
          </a:prstGeom>
          <a:noFill/>
        </p:spPr>
        <p:txBody>
          <a:bodyPr wrap="square" rtlCol="0">
            <a:spAutoFit/>
          </a:bodyPr>
          <a:lstStyle/>
          <a:p>
            <a:pPr>
              <a:lnSpc>
                <a:spcPct val="150000"/>
              </a:lnSpc>
            </a:pPr>
            <a:r>
              <a:rPr lang="en-US" dirty="0"/>
              <a:t>The following list of vendors are WEAI preferred caterers, and it is strongly encouraged to have food delivered for events from one of these venues (please note that a purchase order is not required when food is being dropped off):</a:t>
            </a:r>
          </a:p>
        </p:txBody>
      </p:sp>
    </p:spTree>
    <p:extLst>
      <p:ext uri="{BB962C8B-B14F-4D97-AF65-F5344CB8AC3E}">
        <p14:creationId xmlns:p14="http://schemas.microsoft.com/office/powerpoint/2010/main" val="28233219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2ECD56-23BC-42CB-AA1B-CEF07F96BB47}"/>
              </a:ext>
            </a:extLst>
          </p:cNvPr>
          <p:cNvPicPr>
            <a:picLocks noChangeAspect="1"/>
          </p:cNvPicPr>
          <p:nvPr/>
        </p:nvPicPr>
        <p:blipFill>
          <a:blip r:embed="rId2"/>
          <a:stretch>
            <a:fillRect/>
          </a:stretch>
        </p:blipFill>
        <p:spPr>
          <a:xfrm>
            <a:off x="1662081" y="144489"/>
            <a:ext cx="8972694" cy="6591216"/>
          </a:xfrm>
          <a:prstGeom prst="rect">
            <a:avLst/>
          </a:prstGeom>
        </p:spPr>
      </p:pic>
    </p:spTree>
    <p:extLst>
      <p:ext uri="{BB962C8B-B14F-4D97-AF65-F5344CB8AC3E}">
        <p14:creationId xmlns:p14="http://schemas.microsoft.com/office/powerpoint/2010/main" val="23888058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A30AE-2EFC-49AA-8CAC-6318BF2BF580}"/>
              </a:ext>
            </a:extLst>
          </p:cNvPr>
          <p:cNvPicPr>
            <a:picLocks noChangeAspect="1"/>
          </p:cNvPicPr>
          <p:nvPr/>
        </p:nvPicPr>
        <p:blipFill>
          <a:blip r:embed="rId2"/>
          <a:stretch>
            <a:fillRect/>
          </a:stretch>
        </p:blipFill>
        <p:spPr>
          <a:xfrm>
            <a:off x="761683" y="47669"/>
            <a:ext cx="10215451" cy="6675144"/>
          </a:xfrm>
          <a:prstGeom prst="rect">
            <a:avLst/>
          </a:prstGeom>
        </p:spPr>
      </p:pic>
    </p:spTree>
    <p:extLst>
      <p:ext uri="{BB962C8B-B14F-4D97-AF65-F5344CB8AC3E}">
        <p14:creationId xmlns:p14="http://schemas.microsoft.com/office/powerpoint/2010/main" val="2864970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A8FCE-6829-40AF-AFF1-4EA2E381FCC7}"/>
              </a:ext>
            </a:extLst>
          </p:cNvPr>
          <p:cNvPicPr>
            <a:picLocks noChangeAspect="1"/>
          </p:cNvPicPr>
          <p:nvPr/>
        </p:nvPicPr>
        <p:blipFill rotWithShape="1">
          <a:blip r:embed="rId2"/>
          <a:srcRect b="2443"/>
          <a:stretch/>
        </p:blipFill>
        <p:spPr>
          <a:xfrm>
            <a:off x="1953647" y="351951"/>
            <a:ext cx="7463371" cy="6249438"/>
          </a:xfrm>
          <a:prstGeom prst="rect">
            <a:avLst/>
          </a:prstGeom>
        </p:spPr>
      </p:pic>
    </p:spTree>
    <p:extLst>
      <p:ext uri="{BB962C8B-B14F-4D97-AF65-F5344CB8AC3E}">
        <p14:creationId xmlns:p14="http://schemas.microsoft.com/office/powerpoint/2010/main" val="845340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52DDF-0424-41E8-8FEC-563B9D0DEF13}"/>
              </a:ext>
            </a:extLst>
          </p:cNvPr>
          <p:cNvPicPr>
            <a:picLocks noChangeAspect="1"/>
          </p:cNvPicPr>
          <p:nvPr/>
        </p:nvPicPr>
        <p:blipFill>
          <a:blip r:embed="rId2"/>
          <a:stretch>
            <a:fillRect/>
          </a:stretch>
        </p:blipFill>
        <p:spPr>
          <a:xfrm>
            <a:off x="239067" y="1554631"/>
            <a:ext cx="11297984" cy="3957772"/>
          </a:xfrm>
          <a:prstGeom prst="rect">
            <a:avLst/>
          </a:prstGeom>
        </p:spPr>
      </p:pic>
    </p:spTree>
    <p:extLst>
      <p:ext uri="{BB962C8B-B14F-4D97-AF65-F5344CB8AC3E}">
        <p14:creationId xmlns:p14="http://schemas.microsoft.com/office/powerpoint/2010/main" val="18659455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D41ACB-247C-48B6-8D86-C4CD5A59B386}"/>
              </a:ext>
            </a:extLst>
          </p:cNvPr>
          <p:cNvPicPr>
            <a:picLocks noChangeAspect="1"/>
          </p:cNvPicPr>
          <p:nvPr/>
        </p:nvPicPr>
        <p:blipFill rotWithShape="1">
          <a:blip r:embed="rId2"/>
          <a:srcRect b="51595"/>
          <a:stretch/>
        </p:blipFill>
        <p:spPr>
          <a:xfrm>
            <a:off x="789721" y="1226423"/>
            <a:ext cx="10721936" cy="4320648"/>
          </a:xfrm>
          <a:prstGeom prst="rect">
            <a:avLst/>
          </a:prstGeom>
        </p:spPr>
      </p:pic>
      <p:sp>
        <p:nvSpPr>
          <p:cNvPr id="3" name="Rectangle 2">
            <a:extLst>
              <a:ext uri="{FF2B5EF4-FFF2-40B4-BE49-F238E27FC236}">
                <a16:creationId xmlns:a16="http://schemas.microsoft.com/office/drawing/2014/main" id="{6B8B137B-4F1D-42A6-8D8F-32A5C2A2EAEA}"/>
              </a:ext>
            </a:extLst>
          </p:cNvPr>
          <p:cNvSpPr/>
          <p:nvPr/>
        </p:nvSpPr>
        <p:spPr>
          <a:xfrm>
            <a:off x="1833552" y="5803278"/>
            <a:ext cx="8112636" cy="584775"/>
          </a:xfrm>
          <a:prstGeom prst="rect">
            <a:avLst/>
          </a:prstGeom>
        </p:spPr>
        <p:txBody>
          <a:bodyPr wrap="square">
            <a:spAutoFit/>
          </a:bodyPr>
          <a:lstStyle/>
          <a:p>
            <a:r>
              <a:rPr lang="en-US" sz="1600" dirty="0">
                <a:solidFill>
                  <a:schemeClr val="bg2"/>
                </a:solidFill>
              </a:rPr>
              <a:t>*If you need help with WEAI-related Chartstrings regarding this part of the process, please reach out to Nancy and Ryan for the appropriate information (</a:t>
            </a:r>
            <a:r>
              <a:rPr lang="en-US" sz="1600" dirty="0">
                <a:solidFill>
                  <a:schemeClr val="bg2"/>
                </a:solidFill>
                <a:hlinkClick r:id="rId3"/>
              </a:rPr>
              <a:t>rm3557</a:t>
            </a:r>
            <a:r>
              <a:rPr lang="en-US" sz="1600" dirty="0">
                <a:solidFill>
                  <a:schemeClr val="bg2"/>
                </a:solidFill>
              </a:rPr>
              <a:t>@columbia.edu)</a:t>
            </a:r>
          </a:p>
        </p:txBody>
      </p:sp>
    </p:spTree>
    <p:extLst>
      <p:ext uri="{BB962C8B-B14F-4D97-AF65-F5344CB8AC3E}">
        <p14:creationId xmlns:p14="http://schemas.microsoft.com/office/powerpoint/2010/main" val="9036925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black">
          <a:xfrm>
            <a:off x="1627072" y="2791693"/>
            <a:ext cx="9047148" cy="1369760"/>
          </a:xfrm>
          <a:prstGeom prst="rect">
            <a:avLst/>
          </a:prstGeom>
          <a:solidFill>
            <a:srgbClr val="CBE7ED"/>
          </a:solidFill>
          <a:ln w="31750" cap="sq">
            <a:solidFill>
              <a:srgbClr val="00206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Completing a concur expense report</a:t>
            </a:r>
          </a:p>
          <a:p>
            <a:r>
              <a:rPr lang="en-US" dirty="0"/>
              <a:t>(Travel Expenses)</a:t>
            </a:r>
          </a:p>
        </p:txBody>
      </p:sp>
      <p:sp>
        <p:nvSpPr>
          <p:cNvPr id="4" name="Rectangle 3">
            <a:extLst>
              <a:ext uri="{FF2B5EF4-FFF2-40B4-BE49-F238E27FC236}">
                <a16:creationId xmlns:a16="http://schemas.microsoft.com/office/drawing/2014/main" id="{6E62F32C-4C29-4A6A-9C64-49F90AB3FBF6}"/>
              </a:ext>
            </a:extLst>
          </p:cNvPr>
          <p:cNvSpPr/>
          <p:nvPr/>
        </p:nvSpPr>
        <p:spPr>
          <a:xfrm>
            <a:off x="2218785" y="4728011"/>
            <a:ext cx="8112636" cy="830997"/>
          </a:xfrm>
          <a:prstGeom prst="rect">
            <a:avLst/>
          </a:prstGeom>
        </p:spPr>
        <p:txBody>
          <a:bodyPr wrap="square">
            <a:spAutoFit/>
          </a:bodyPr>
          <a:lstStyle/>
          <a:p>
            <a:r>
              <a:rPr lang="en-US" sz="1600" dirty="0">
                <a:solidFill>
                  <a:schemeClr val="tx1">
                    <a:lumMod val="50000"/>
                    <a:lumOff val="50000"/>
                  </a:schemeClr>
                </a:solidFill>
              </a:rPr>
              <a:t>*All Employees are strongly encouraged to take the Concur Training </a:t>
            </a:r>
            <a:r>
              <a:rPr lang="en-US" sz="1600" dirty="0">
                <a:solidFill>
                  <a:schemeClr val="tx1">
                    <a:lumMod val="50000"/>
                    <a:lumOff val="50000"/>
                  </a:schemeClr>
                </a:solidFill>
                <a:hlinkClick r:id="rId2"/>
              </a:rPr>
              <a:t>here</a:t>
            </a:r>
            <a:r>
              <a:rPr lang="en-US" sz="1600" dirty="0">
                <a:solidFill>
                  <a:schemeClr val="tx1">
                    <a:lumMod val="50000"/>
                    <a:lumOff val="50000"/>
                  </a:schemeClr>
                </a:solidFill>
              </a:rPr>
              <a:t>. The following information is just a quick guide and a condensed version of the full-training.</a:t>
            </a:r>
          </a:p>
        </p:txBody>
      </p:sp>
    </p:spTree>
    <p:extLst>
      <p:ext uri="{BB962C8B-B14F-4D97-AF65-F5344CB8AC3E}">
        <p14:creationId xmlns:p14="http://schemas.microsoft.com/office/powerpoint/2010/main" val="86241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396FE-CCB3-4F07-A3F2-929EE1D500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8FD413-CE12-4D7A-AD3E-B5AE886EC9B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B09E934-DE5B-4BE6-93A1-F31467CAF571}"/>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A17928E4-8880-4C50-8107-00E76BC30FC2}"/>
              </a:ext>
            </a:extLst>
          </p:cNvPr>
          <p:cNvPicPr>
            <a:picLocks noChangeAspect="1"/>
          </p:cNvPicPr>
          <p:nvPr/>
        </p:nvPicPr>
        <p:blipFill>
          <a:blip r:embed="rId2"/>
          <a:stretch>
            <a:fillRect/>
          </a:stretch>
        </p:blipFill>
        <p:spPr>
          <a:xfrm>
            <a:off x="1466576" y="0"/>
            <a:ext cx="9258847" cy="6858000"/>
          </a:xfrm>
          <a:prstGeom prst="rect">
            <a:avLst/>
          </a:prstGeom>
        </p:spPr>
      </p:pic>
    </p:spTree>
    <p:extLst>
      <p:ext uri="{BB962C8B-B14F-4D97-AF65-F5344CB8AC3E}">
        <p14:creationId xmlns:p14="http://schemas.microsoft.com/office/powerpoint/2010/main" val="20552111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396FE-CCB3-4F07-A3F2-929EE1D500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8FD413-CE12-4D7A-AD3E-B5AE886EC9B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B09E934-DE5B-4BE6-93A1-F31467CAF571}"/>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FB94774B-8ABD-4301-AA8A-9DCB72487AF3}"/>
              </a:ext>
            </a:extLst>
          </p:cNvPr>
          <p:cNvPicPr>
            <a:picLocks noChangeAspect="1"/>
          </p:cNvPicPr>
          <p:nvPr/>
        </p:nvPicPr>
        <p:blipFill>
          <a:blip r:embed="rId2"/>
          <a:stretch>
            <a:fillRect/>
          </a:stretch>
        </p:blipFill>
        <p:spPr>
          <a:xfrm>
            <a:off x="1455639" y="0"/>
            <a:ext cx="9280722" cy="6858000"/>
          </a:xfrm>
          <a:prstGeom prst="rect">
            <a:avLst/>
          </a:prstGeom>
        </p:spPr>
      </p:pic>
    </p:spTree>
    <p:extLst>
      <p:ext uri="{BB962C8B-B14F-4D97-AF65-F5344CB8AC3E}">
        <p14:creationId xmlns:p14="http://schemas.microsoft.com/office/powerpoint/2010/main" val="2519069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8FD413-CE12-4D7A-AD3E-B5AE886EC9B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B09E934-DE5B-4BE6-93A1-F31467CAF571}"/>
              </a:ext>
            </a:extLst>
          </p:cNvPr>
          <p:cNvSpPr>
            <a:spLocks noGrp="1"/>
          </p:cNvSpPr>
          <p:nvPr>
            <p:ph sz="half" idx="2"/>
          </p:nvPr>
        </p:nvSpPr>
        <p:spPr/>
        <p:txBody>
          <a:bodyPr/>
          <a:lstStyle/>
          <a:p>
            <a:endParaRPr lang="en-US"/>
          </a:p>
        </p:txBody>
      </p:sp>
      <p:grpSp>
        <p:nvGrpSpPr>
          <p:cNvPr id="8" name="Group 7">
            <a:extLst>
              <a:ext uri="{FF2B5EF4-FFF2-40B4-BE49-F238E27FC236}">
                <a16:creationId xmlns:a16="http://schemas.microsoft.com/office/drawing/2014/main" id="{1F33A430-D920-4EC5-AC98-B10BDC3BA340}"/>
              </a:ext>
            </a:extLst>
          </p:cNvPr>
          <p:cNvGrpSpPr/>
          <p:nvPr/>
        </p:nvGrpSpPr>
        <p:grpSpPr>
          <a:xfrm>
            <a:off x="1829938" y="36006"/>
            <a:ext cx="9016754" cy="6525550"/>
            <a:chOff x="1201473" y="122680"/>
            <a:chExt cx="9016754" cy="6525550"/>
          </a:xfrm>
        </p:grpSpPr>
        <p:pic>
          <p:nvPicPr>
            <p:cNvPr id="6" name="Picture 5">
              <a:extLst>
                <a:ext uri="{FF2B5EF4-FFF2-40B4-BE49-F238E27FC236}">
                  <a16:creationId xmlns:a16="http://schemas.microsoft.com/office/drawing/2014/main" id="{931C9F3F-C980-46B7-8626-10487C83D713}"/>
                </a:ext>
              </a:extLst>
            </p:cNvPr>
            <p:cNvPicPr>
              <a:picLocks noChangeAspect="1"/>
            </p:cNvPicPr>
            <p:nvPr/>
          </p:nvPicPr>
          <p:blipFill rotWithShape="1">
            <a:blip r:embed="rId2"/>
            <a:srcRect t="48215"/>
            <a:stretch/>
          </p:blipFill>
          <p:spPr>
            <a:xfrm>
              <a:off x="1201473" y="2760947"/>
              <a:ext cx="9016754" cy="3887283"/>
            </a:xfrm>
            <a:prstGeom prst="rect">
              <a:avLst/>
            </a:prstGeom>
          </p:spPr>
        </p:pic>
        <p:pic>
          <p:nvPicPr>
            <p:cNvPr id="7" name="Picture 6">
              <a:extLst>
                <a:ext uri="{FF2B5EF4-FFF2-40B4-BE49-F238E27FC236}">
                  <a16:creationId xmlns:a16="http://schemas.microsoft.com/office/drawing/2014/main" id="{82DB516D-01C9-4836-85DA-29555A9A8CB6}"/>
                </a:ext>
              </a:extLst>
            </p:cNvPr>
            <p:cNvPicPr>
              <a:picLocks noChangeAspect="1"/>
            </p:cNvPicPr>
            <p:nvPr/>
          </p:nvPicPr>
          <p:blipFill rotWithShape="1">
            <a:blip r:embed="rId3"/>
            <a:srcRect b="58815"/>
            <a:stretch/>
          </p:blipFill>
          <p:spPr>
            <a:xfrm>
              <a:off x="1978164" y="122680"/>
              <a:ext cx="7463371" cy="2638267"/>
            </a:xfrm>
            <a:prstGeom prst="rect">
              <a:avLst/>
            </a:prstGeom>
          </p:spPr>
        </p:pic>
      </p:grpSp>
    </p:spTree>
    <p:extLst>
      <p:ext uri="{BB962C8B-B14F-4D97-AF65-F5344CB8AC3E}">
        <p14:creationId xmlns:p14="http://schemas.microsoft.com/office/powerpoint/2010/main" val="34370459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396FE-CCB3-4F07-A3F2-929EE1D500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8FD413-CE12-4D7A-AD3E-B5AE886EC9B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B09E934-DE5B-4BE6-93A1-F31467CAF571}"/>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931C9F3F-C980-46B7-8626-10487C83D713}"/>
              </a:ext>
            </a:extLst>
          </p:cNvPr>
          <p:cNvPicPr>
            <a:picLocks noChangeAspect="1"/>
          </p:cNvPicPr>
          <p:nvPr/>
        </p:nvPicPr>
        <p:blipFill rotWithShape="1">
          <a:blip r:embed="rId2"/>
          <a:srcRect t="48215"/>
          <a:stretch/>
        </p:blipFill>
        <p:spPr>
          <a:xfrm>
            <a:off x="980458" y="918668"/>
            <a:ext cx="10715714" cy="4619735"/>
          </a:xfrm>
          <a:prstGeom prst="rect">
            <a:avLst/>
          </a:prstGeom>
        </p:spPr>
      </p:pic>
      <p:pic>
        <p:nvPicPr>
          <p:cNvPr id="7" name="Picture 6">
            <a:extLst>
              <a:ext uri="{FF2B5EF4-FFF2-40B4-BE49-F238E27FC236}">
                <a16:creationId xmlns:a16="http://schemas.microsoft.com/office/drawing/2014/main" id="{FAB3DC9B-5CF2-4C8E-8366-AD5C5F1B361D}"/>
              </a:ext>
            </a:extLst>
          </p:cNvPr>
          <p:cNvPicPr>
            <a:picLocks noChangeAspect="1"/>
          </p:cNvPicPr>
          <p:nvPr/>
        </p:nvPicPr>
        <p:blipFill>
          <a:blip r:embed="rId3"/>
          <a:stretch>
            <a:fillRect/>
          </a:stretch>
        </p:blipFill>
        <p:spPr>
          <a:xfrm>
            <a:off x="296602" y="865640"/>
            <a:ext cx="11598796" cy="5126720"/>
          </a:xfrm>
          <a:prstGeom prst="rect">
            <a:avLst/>
          </a:prstGeom>
        </p:spPr>
      </p:pic>
    </p:spTree>
    <p:extLst>
      <p:ext uri="{BB962C8B-B14F-4D97-AF65-F5344CB8AC3E}">
        <p14:creationId xmlns:p14="http://schemas.microsoft.com/office/powerpoint/2010/main" val="2988993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491" y="276432"/>
            <a:ext cx="7729728" cy="1188720"/>
          </a:xfrm>
          <a:solidFill>
            <a:srgbClr val="CBE7ED"/>
          </a:solidFill>
          <a:ln>
            <a:solidFill>
              <a:srgbClr val="002060"/>
            </a:solidFill>
          </a:ln>
        </p:spPr>
        <p:txBody>
          <a:bodyPr/>
          <a:lstStyle/>
          <a:p>
            <a:r>
              <a:rPr lang="en-US" dirty="0"/>
              <a:t>off campus events</a:t>
            </a:r>
          </a:p>
        </p:txBody>
      </p:sp>
      <p:sp>
        <p:nvSpPr>
          <p:cNvPr id="3" name="Content Placeholder 2"/>
          <p:cNvSpPr>
            <a:spLocks noGrp="1"/>
          </p:cNvSpPr>
          <p:nvPr>
            <p:ph idx="1"/>
          </p:nvPr>
        </p:nvSpPr>
        <p:spPr>
          <a:xfrm>
            <a:off x="623596" y="1567789"/>
            <a:ext cx="10795518" cy="4655976"/>
          </a:xfrm>
        </p:spPr>
        <p:txBody>
          <a:bodyPr>
            <a:noAutofit/>
          </a:bodyPr>
          <a:lstStyle/>
          <a:p>
            <a:pPr marL="0" indent="0">
              <a:lnSpc>
                <a:spcPct val="150000"/>
              </a:lnSpc>
              <a:buNone/>
            </a:pPr>
            <a:r>
              <a:rPr lang="en-US" sz="1600" b="1" dirty="0"/>
              <a:t>Gatherings of 30 or more attendees: </a:t>
            </a:r>
          </a:p>
          <a:p>
            <a:pPr>
              <a:lnSpc>
                <a:spcPct val="150000"/>
              </a:lnSpc>
            </a:pPr>
            <a:r>
              <a:rPr lang="en-US" sz="1600" dirty="0"/>
              <a:t>Require a formal event contract which must be fully executed in advance of the event.  Purchasing must approve so be sure to build in lead time (approval from central purchasing can take anywhere from 2-3 weeks). </a:t>
            </a:r>
          </a:p>
          <a:p>
            <a:pPr marL="0" indent="0">
              <a:lnSpc>
                <a:spcPct val="150000"/>
              </a:lnSpc>
              <a:buNone/>
            </a:pPr>
            <a:r>
              <a:rPr lang="en-US" sz="1600" b="1" dirty="0"/>
              <a:t>Gatherings of 29 or fewer attendees:  </a:t>
            </a:r>
          </a:p>
          <a:p>
            <a:pPr>
              <a:lnSpc>
                <a:spcPct val="150000"/>
              </a:lnSpc>
            </a:pPr>
            <a:r>
              <a:rPr lang="en-US" sz="1600" dirty="0"/>
              <a:t>No contract required (unless requested by venue). If a contract is required it must be signed by the venue as well as purchasing. Please have the venue sign their contract first, and then Columbia will review for signature. </a:t>
            </a:r>
          </a:p>
          <a:p>
            <a:pPr marL="0" indent="0">
              <a:lnSpc>
                <a:spcPct val="150000"/>
              </a:lnSpc>
              <a:buNone/>
            </a:pPr>
            <a:r>
              <a:rPr lang="en-US" sz="1600" b="1" dirty="0">
                <a:solidFill>
                  <a:schemeClr val="tx1"/>
                </a:solidFill>
              </a:rPr>
              <a:t>Events held at homes of faculty, staff or students:</a:t>
            </a:r>
            <a:r>
              <a:rPr lang="en-US" sz="1600" dirty="0">
                <a:solidFill>
                  <a:schemeClr val="tx1"/>
                </a:solidFill>
              </a:rPr>
              <a:t>	</a:t>
            </a:r>
          </a:p>
          <a:p>
            <a:pPr>
              <a:lnSpc>
                <a:spcPct val="150000"/>
              </a:lnSpc>
            </a:pPr>
            <a:r>
              <a:rPr lang="en-US" sz="1600" dirty="0">
                <a:solidFill>
                  <a:schemeClr val="tx1"/>
                </a:solidFill>
              </a:rPr>
              <a:t>Contracts are not reviewed by Purchasing but signed by the homeowner – invoice can be processed via AP but supplemental approval is needed.</a:t>
            </a:r>
          </a:p>
          <a:p>
            <a:pPr>
              <a:lnSpc>
                <a:spcPct val="150000"/>
              </a:lnSpc>
            </a:pPr>
            <a:r>
              <a:rPr lang="en-US" sz="1600" u="sng" dirty="0">
                <a:solidFill>
                  <a:schemeClr val="tx1"/>
                </a:solidFill>
              </a:rPr>
              <a:t>PLEASE ALSO SEE HOTEL AND EVENT CONTRACTING GUIDE.</a:t>
            </a:r>
            <a:endParaRPr lang="en-US" sz="1600" dirty="0">
              <a:solidFill>
                <a:schemeClr val="tx1"/>
              </a:solidFill>
            </a:endParaRPr>
          </a:p>
          <a:p>
            <a:pPr>
              <a:lnSpc>
                <a:spcPct val="150000"/>
              </a:lnSpc>
            </a:pPr>
            <a:endParaRPr lang="en-US" sz="1400" dirty="0">
              <a:solidFill>
                <a:srgbClr val="FF0000"/>
              </a:solidFill>
            </a:endParaRPr>
          </a:p>
          <a:p>
            <a:pPr>
              <a:lnSpc>
                <a:spcPct val="150000"/>
              </a:lnSpc>
            </a:pPr>
            <a:endParaRPr lang="en-US" sz="1600" dirty="0"/>
          </a:p>
        </p:txBody>
      </p:sp>
    </p:spTree>
    <p:extLst>
      <p:ext uri="{BB962C8B-B14F-4D97-AF65-F5344CB8AC3E}">
        <p14:creationId xmlns:p14="http://schemas.microsoft.com/office/powerpoint/2010/main" val="1081143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396FE-CCB3-4F07-A3F2-929EE1D500FD}"/>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0F75E740-4DAF-482F-8058-1FF659A9E8C3}"/>
              </a:ext>
            </a:extLst>
          </p:cNvPr>
          <p:cNvPicPr>
            <a:picLocks noChangeAspect="1"/>
          </p:cNvPicPr>
          <p:nvPr/>
        </p:nvPicPr>
        <p:blipFill>
          <a:blip r:embed="rId2"/>
          <a:stretch>
            <a:fillRect/>
          </a:stretch>
        </p:blipFill>
        <p:spPr>
          <a:xfrm>
            <a:off x="702404" y="894722"/>
            <a:ext cx="11271822" cy="4207259"/>
          </a:xfrm>
          <a:prstGeom prst="rect">
            <a:avLst/>
          </a:prstGeom>
        </p:spPr>
      </p:pic>
      <p:sp>
        <p:nvSpPr>
          <p:cNvPr id="6" name="Rectangle 5">
            <a:extLst>
              <a:ext uri="{FF2B5EF4-FFF2-40B4-BE49-F238E27FC236}">
                <a16:creationId xmlns:a16="http://schemas.microsoft.com/office/drawing/2014/main" id="{08F7A15E-2A17-4F9C-B968-13F22C16D5EF}"/>
              </a:ext>
            </a:extLst>
          </p:cNvPr>
          <p:cNvSpPr/>
          <p:nvPr/>
        </p:nvSpPr>
        <p:spPr>
          <a:xfrm>
            <a:off x="1744652" y="5294225"/>
            <a:ext cx="8112636" cy="830997"/>
          </a:xfrm>
          <a:prstGeom prst="rect">
            <a:avLst/>
          </a:prstGeom>
        </p:spPr>
        <p:txBody>
          <a:bodyPr wrap="square">
            <a:spAutoFit/>
          </a:bodyPr>
          <a:lstStyle/>
          <a:p>
            <a:r>
              <a:rPr lang="en-US" sz="1600" dirty="0">
                <a:solidFill>
                  <a:schemeClr val="bg2">
                    <a:lumMod val="10000"/>
                  </a:schemeClr>
                </a:solidFill>
              </a:rPr>
              <a:t>*If you need help with WEAI-related Chartstrings regarding this part of the process, please reach out to </a:t>
            </a:r>
            <a:r>
              <a:rPr lang="en-US" sz="1600" dirty="0" smtClean="0">
                <a:solidFill>
                  <a:schemeClr val="bg2">
                    <a:lumMod val="10000"/>
                  </a:schemeClr>
                </a:solidFill>
              </a:rPr>
              <a:t>Nancy for the appropriate information (</a:t>
            </a:r>
            <a:r>
              <a:rPr lang="en-US" sz="1600" dirty="0">
                <a:hlinkClick r:id="rId3"/>
              </a:rPr>
              <a:t>nh2047@Columbia.edu</a:t>
            </a:r>
            <a:r>
              <a:rPr lang="en-US" sz="1600" dirty="0" smtClean="0">
                <a:solidFill>
                  <a:schemeClr val="bg2">
                    <a:lumMod val="10000"/>
                  </a:schemeClr>
                </a:solidFill>
              </a:rPr>
              <a:t>)</a:t>
            </a:r>
            <a:endParaRPr lang="en-US" sz="1600" dirty="0">
              <a:solidFill>
                <a:schemeClr val="bg2">
                  <a:lumMod val="10000"/>
                </a:schemeClr>
              </a:solidFill>
            </a:endParaRPr>
          </a:p>
        </p:txBody>
      </p:sp>
    </p:spTree>
    <p:extLst>
      <p:ext uri="{BB962C8B-B14F-4D97-AF65-F5344CB8AC3E}">
        <p14:creationId xmlns:p14="http://schemas.microsoft.com/office/powerpoint/2010/main" val="19946267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black">
          <a:xfrm>
            <a:off x="1572426" y="2301990"/>
            <a:ext cx="9047148" cy="1369760"/>
          </a:xfrm>
          <a:prstGeom prst="rect">
            <a:avLst/>
          </a:prstGeom>
          <a:solidFill>
            <a:srgbClr val="CBE7ED"/>
          </a:solidFill>
          <a:ln w="31750" cap="sq">
            <a:solidFill>
              <a:srgbClr val="00206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CREATING AND SAVING FREQUENTLY USED CHARTSTRINGS</a:t>
            </a:r>
          </a:p>
        </p:txBody>
      </p:sp>
      <p:sp>
        <p:nvSpPr>
          <p:cNvPr id="4" name="Rectangle 3">
            <a:extLst>
              <a:ext uri="{FF2B5EF4-FFF2-40B4-BE49-F238E27FC236}">
                <a16:creationId xmlns:a16="http://schemas.microsoft.com/office/drawing/2014/main" id="{6E62F32C-4C29-4A6A-9C64-49F90AB3FBF6}"/>
              </a:ext>
            </a:extLst>
          </p:cNvPr>
          <p:cNvSpPr/>
          <p:nvPr/>
        </p:nvSpPr>
        <p:spPr>
          <a:xfrm>
            <a:off x="2218785" y="4728011"/>
            <a:ext cx="8112636" cy="830997"/>
          </a:xfrm>
          <a:prstGeom prst="rect">
            <a:avLst/>
          </a:prstGeom>
        </p:spPr>
        <p:txBody>
          <a:bodyPr wrap="square">
            <a:spAutoFit/>
          </a:bodyPr>
          <a:lstStyle/>
          <a:p>
            <a:r>
              <a:rPr lang="en-US" sz="1600" dirty="0">
                <a:solidFill>
                  <a:schemeClr val="tx1">
                    <a:lumMod val="50000"/>
                    <a:lumOff val="50000"/>
                  </a:schemeClr>
                </a:solidFill>
              </a:rPr>
              <a:t>*All Employees are strongly encouraged to take the Concur Training </a:t>
            </a:r>
            <a:r>
              <a:rPr lang="en-US" sz="1600" dirty="0">
                <a:solidFill>
                  <a:schemeClr val="tx1">
                    <a:lumMod val="50000"/>
                    <a:lumOff val="50000"/>
                  </a:schemeClr>
                </a:solidFill>
                <a:hlinkClick r:id="rId2"/>
              </a:rPr>
              <a:t>here</a:t>
            </a:r>
            <a:r>
              <a:rPr lang="en-US" sz="1600" dirty="0">
                <a:solidFill>
                  <a:schemeClr val="tx1">
                    <a:lumMod val="50000"/>
                    <a:lumOff val="50000"/>
                  </a:schemeClr>
                </a:solidFill>
              </a:rPr>
              <a:t>. The following information is just a quick guide and a condensed version of the full-training.</a:t>
            </a:r>
          </a:p>
        </p:txBody>
      </p:sp>
    </p:spTree>
    <p:extLst>
      <p:ext uri="{BB962C8B-B14F-4D97-AF65-F5344CB8AC3E}">
        <p14:creationId xmlns:p14="http://schemas.microsoft.com/office/powerpoint/2010/main" val="3717361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F77396-317F-4947-AA37-5A093C617BD5}"/>
              </a:ext>
            </a:extLst>
          </p:cNvPr>
          <p:cNvPicPr>
            <a:picLocks noChangeAspect="1"/>
          </p:cNvPicPr>
          <p:nvPr/>
        </p:nvPicPr>
        <p:blipFill>
          <a:blip r:embed="rId2"/>
          <a:stretch>
            <a:fillRect/>
          </a:stretch>
        </p:blipFill>
        <p:spPr>
          <a:xfrm>
            <a:off x="2692096" y="0"/>
            <a:ext cx="6807808" cy="6858000"/>
          </a:xfrm>
          <a:prstGeom prst="rect">
            <a:avLst/>
          </a:prstGeom>
        </p:spPr>
      </p:pic>
    </p:spTree>
    <p:extLst>
      <p:ext uri="{BB962C8B-B14F-4D97-AF65-F5344CB8AC3E}">
        <p14:creationId xmlns:p14="http://schemas.microsoft.com/office/powerpoint/2010/main" val="21077831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12865-2414-4D71-9074-9303E7C2675E}"/>
              </a:ext>
            </a:extLst>
          </p:cNvPr>
          <p:cNvPicPr>
            <a:picLocks noChangeAspect="1"/>
          </p:cNvPicPr>
          <p:nvPr/>
        </p:nvPicPr>
        <p:blipFill>
          <a:blip r:embed="rId2"/>
          <a:stretch>
            <a:fillRect/>
          </a:stretch>
        </p:blipFill>
        <p:spPr>
          <a:xfrm>
            <a:off x="2446662" y="0"/>
            <a:ext cx="7298675" cy="6858000"/>
          </a:xfrm>
          <a:prstGeom prst="rect">
            <a:avLst/>
          </a:prstGeom>
        </p:spPr>
      </p:pic>
    </p:spTree>
    <p:extLst>
      <p:ext uri="{BB962C8B-B14F-4D97-AF65-F5344CB8AC3E}">
        <p14:creationId xmlns:p14="http://schemas.microsoft.com/office/powerpoint/2010/main" val="19495723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732610-F887-4ABB-BB22-F5C8E958219D}"/>
              </a:ext>
            </a:extLst>
          </p:cNvPr>
          <p:cNvPicPr>
            <a:picLocks noChangeAspect="1"/>
          </p:cNvPicPr>
          <p:nvPr/>
        </p:nvPicPr>
        <p:blipFill>
          <a:blip r:embed="rId2"/>
          <a:stretch>
            <a:fillRect/>
          </a:stretch>
        </p:blipFill>
        <p:spPr>
          <a:xfrm>
            <a:off x="0" y="2467901"/>
            <a:ext cx="12192000" cy="1922197"/>
          </a:xfrm>
          <a:prstGeom prst="rect">
            <a:avLst/>
          </a:prstGeom>
        </p:spPr>
      </p:pic>
    </p:spTree>
    <p:extLst>
      <p:ext uri="{BB962C8B-B14F-4D97-AF65-F5344CB8AC3E}">
        <p14:creationId xmlns:p14="http://schemas.microsoft.com/office/powerpoint/2010/main" val="3715657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black">
          <a:xfrm>
            <a:off x="1572426" y="2301990"/>
            <a:ext cx="9047148" cy="1369760"/>
          </a:xfrm>
          <a:prstGeom prst="rect">
            <a:avLst/>
          </a:prstGeom>
          <a:solidFill>
            <a:srgbClr val="CBE7ED"/>
          </a:solidFill>
          <a:ln w="31750" cap="sq">
            <a:solidFill>
              <a:srgbClr val="00206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Adding Receipts on concur</a:t>
            </a:r>
          </a:p>
        </p:txBody>
      </p:sp>
      <p:sp>
        <p:nvSpPr>
          <p:cNvPr id="4" name="Rectangle 3">
            <a:extLst>
              <a:ext uri="{FF2B5EF4-FFF2-40B4-BE49-F238E27FC236}">
                <a16:creationId xmlns:a16="http://schemas.microsoft.com/office/drawing/2014/main" id="{6E62F32C-4C29-4A6A-9C64-49F90AB3FBF6}"/>
              </a:ext>
            </a:extLst>
          </p:cNvPr>
          <p:cNvSpPr/>
          <p:nvPr/>
        </p:nvSpPr>
        <p:spPr>
          <a:xfrm>
            <a:off x="2218785" y="4728011"/>
            <a:ext cx="8112636" cy="830997"/>
          </a:xfrm>
          <a:prstGeom prst="rect">
            <a:avLst/>
          </a:prstGeom>
        </p:spPr>
        <p:txBody>
          <a:bodyPr wrap="square">
            <a:spAutoFit/>
          </a:bodyPr>
          <a:lstStyle/>
          <a:p>
            <a:r>
              <a:rPr lang="en-US" sz="1600" dirty="0">
                <a:solidFill>
                  <a:schemeClr val="tx1">
                    <a:lumMod val="50000"/>
                    <a:lumOff val="50000"/>
                  </a:schemeClr>
                </a:solidFill>
              </a:rPr>
              <a:t>*All Employees are strongly encouraged to take the Concur Training </a:t>
            </a:r>
            <a:r>
              <a:rPr lang="en-US" sz="1600" dirty="0">
                <a:solidFill>
                  <a:schemeClr val="tx1">
                    <a:lumMod val="50000"/>
                    <a:lumOff val="50000"/>
                  </a:schemeClr>
                </a:solidFill>
                <a:hlinkClick r:id="rId2"/>
              </a:rPr>
              <a:t>here</a:t>
            </a:r>
            <a:r>
              <a:rPr lang="en-US" sz="1600" dirty="0">
                <a:solidFill>
                  <a:schemeClr val="tx1">
                    <a:lumMod val="50000"/>
                    <a:lumOff val="50000"/>
                  </a:schemeClr>
                </a:solidFill>
              </a:rPr>
              <a:t>. The following information is just a quick guide and a condensed version of the full-training.</a:t>
            </a:r>
          </a:p>
        </p:txBody>
      </p:sp>
    </p:spTree>
    <p:extLst>
      <p:ext uri="{BB962C8B-B14F-4D97-AF65-F5344CB8AC3E}">
        <p14:creationId xmlns:p14="http://schemas.microsoft.com/office/powerpoint/2010/main" val="31092313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918588-3423-49CE-8947-DE2BABE0FC43}"/>
              </a:ext>
            </a:extLst>
          </p:cNvPr>
          <p:cNvPicPr>
            <a:picLocks noChangeAspect="1"/>
          </p:cNvPicPr>
          <p:nvPr/>
        </p:nvPicPr>
        <p:blipFill>
          <a:blip r:embed="rId2"/>
          <a:stretch>
            <a:fillRect/>
          </a:stretch>
        </p:blipFill>
        <p:spPr>
          <a:xfrm>
            <a:off x="1558092" y="0"/>
            <a:ext cx="9075815" cy="6858000"/>
          </a:xfrm>
          <a:prstGeom prst="rect">
            <a:avLst/>
          </a:prstGeom>
        </p:spPr>
      </p:pic>
    </p:spTree>
    <p:extLst>
      <p:ext uri="{BB962C8B-B14F-4D97-AF65-F5344CB8AC3E}">
        <p14:creationId xmlns:p14="http://schemas.microsoft.com/office/powerpoint/2010/main" val="14327357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71B658-20C4-4C14-A80F-F34CD1F76118}"/>
              </a:ext>
            </a:extLst>
          </p:cNvPr>
          <p:cNvPicPr>
            <a:picLocks noChangeAspect="1"/>
          </p:cNvPicPr>
          <p:nvPr/>
        </p:nvPicPr>
        <p:blipFill>
          <a:blip r:embed="rId2"/>
          <a:stretch>
            <a:fillRect/>
          </a:stretch>
        </p:blipFill>
        <p:spPr>
          <a:xfrm>
            <a:off x="1344116" y="199347"/>
            <a:ext cx="8696949" cy="6310321"/>
          </a:xfrm>
          <a:prstGeom prst="rect">
            <a:avLst/>
          </a:prstGeom>
        </p:spPr>
      </p:pic>
    </p:spTree>
    <p:extLst>
      <p:ext uri="{BB962C8B-B14F-4D97-AF65-F5344CB8AC3E}">
        <p14:creationId xmlns:p14="http://schemas.microsoft.com/office/powerpoint/2010/main" val="2884357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BCE34-4050-4952-B8B5-582078A4DAC5}"/>
              </a:ext>
            </a:extLst>
          </p:cNvPr>
          <p:cNvPicPr>
            <a:picLocks noChangeAspect="1"/>
          </p:cNvPicPr>
          <p:nvPr/>
        </p:nvPicPr>
        <p:blipFill>
          <a:blip r:embed="rId2"/>
          <a:stretch>
            <a:fillRect/>
          </a:stretch>
        </p:blipFill>
        <p:spPr>
          <a:xfrm>
            <a:off x="775723" y="515705"/>
            <a:ext cx="10446890" cy="5111698"/>
          </a:xfrm>
          <a:prstGeom prst="rect">
            <a:avLst/>
          </a:prstGeom>
        </p:spPr>
      </p:pic>
      <p:sp>
        <p:nvSpPr>
          <p:cNvPr id="4" name="Rectangle 3">
            <a:extLst>
              <a:ext uri="{FF2B5EF4-FFF2-40B4-BE49-F238E27FC236}">
                <a16:creationId xmlns:a16="http://schemas.microsoft.com/office/drawing/2014/main" id="{074BDF20-4943-4273-99BC-F9CA11AB58C1}"/>
              </a:ext>
            </a:extLst>
          </p:cNvPr>
          <p:cNvSpPr/>
          <p:nvPr/>
        </p:nvSpPr>
        <p:spPr>
          <a:xfrm>
            <a:off x="1449964" y="5883601"/>
            <a:ext cx="8112636" cy="646331"/>
          </a:xfrm>
          <a:prstGeom prst="rect">
            <a:avLst/>
          </a:prstGeom>
        </p:spPr>
        <p:txBody>
          <a:bodyPr wrap="square">
            <a:spAutoFit/>
          </a:bodyPr>
          <a:lstStyle/>
          <a:p>
            <a:r>
              <a:rPr lang="en-US" sz="1600" dirty="0">
                <a:solidFill>
                  <a:schemeClr val="bg2">
                    <a:lumMod val="10000"/>
                  </a:schemeClr>
                </a:solidFill>
              </a:rPr>
              <a:t>*</a:t>
            </a:r>
            <a:r>
              <a:rPr lang="en-US" dirty="0">
                <a:solidFill>
                  <a:schemeClr val="bg2">
                    <a:lumMod val="10000"/>
                  </a:schemeClr>
                </a:solidFill>
              </a:rPr>
              <a:t>Instead of uploading the receipt on Concur, you also can email the receipt to </a:t>
            </a:r>
            <a:r>
              <a:rPr lang="en-US" b="1" dirty="0">
                <a:solidFill>
                  <a:schemeClr val="bg2">
                    <a:lumMod val="10000"/>
                  </a:schemeClr>
                </a:solidFill>
              </a:rPr>
              <a:t>receipts@concur.com</a:t>
            </a:r>
            <a:endParaRPr lang="en-US" sz="1600" b="1" dirty="0">
              <a:solidFill>
                <a:schemeClr val="bg2">
                  <a:lumMod val="10000"/>
                </a:schemeClr>
              </a:solidFill>
            </a:endParaRPr>
          </a:p>
        </p:txBody>
      </p:sp>
    </p:spTree>
    <p:extLst>
      <p:ext uri="{BB962C8B-B14F-4D97-AF65-F5344CB8AC3E}">
        <p14:creationId xmlns:p14="http://schemas.microsoft.com/office/powerpoint/2010/main" val="2779010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631A7-5039-409D-BAB3-7913B8E581DF}"/>
              </a:ext>
            </a:extLst>
          </p:cNvPr>
          <p:cNvPicPr>
            <a:picLocks noChangeAspect="1"/>
          </p:cNvPicPr>
          <p:nvPr/>
        </p:nvPicPr>
        <p:blipFill rotWithShape="1">
          <a:blip r:embed="rId2"/>
          <a:srcRect b="30300"/>
          <a:stretch/>
        </p:blipFill>
        <p:spPr>
          <a:xfrm>
            <a:off x="351308" y="1005407"/>
            <a:ext cx="11714733" cy="4780015"/>
          </a:xfrm>
          <a:prstGeom prst="rect">
            <a:avLst/>
          </a:prstGeom>
        </p:spPr>
      </p:pic>
    </p:spTree>
    <p:extLst>
      <p:ext uri="{BB962C8B-B14F-4D97-AF65-F5344CB8AC3E}">
        <p14:creationId xmlns:p14="http://schemas.microsoft.com/office/powerpoint/2010/main" val="823009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86194"/>
            <a:ext cx="7729728" cy="1188720"/>
          </a:xfrm>
          <a:solidFill>
            <a:srgbClr val="CBE7ED"/>
          </a:solidFill>
          <a:ln>
            <a:solidFill>
              <a:srgbClr val="002060"/>
            </a:solidFill>
          </a:ln>
        </p:spPr>
        <p:txBody>
          <a:bodyPr/>
          <a:lstStyle/>
          <a:p>
            <a:r>
              <a:rPr lang="en-US" dirty="0"/>
              <a:t>Letters of credit</a:t>
            </a:r>
          </a:p>
        </p:txBody>
      </p:sp>
      <p:sp>
        <p:nvSpPr>
          <p:cNvPr id="3" name="Content Placeholder 2"/>
          <p:cNvSpPr>
            <a:spLocks noGrp="1"/>
          </p:cNvSpPr>
          <p:nvPr>
            <p:ph sz="half" idx="1"/>
          </p:nvPr>
        </p:nvSpPr>
        <p:spPr>
          <a:xfrm>
            <a:off x="1515427" y="3904916"/>
            <a:ext cx="4085663" cy="2693580"/>
          </a:xfrm>
        </p:spPr>
        <p:txBody>
          <a:bodyPr>
            <a:normAutofit fontScale="77500" lnSpcReduction="20000"/>
          </a:bodyPr>
          <a:lstStyle/>
          <a:p>
            <a:r>
              <a:rPr lang="en-US" sz="2600" dirty="0">
                <a:hlinkClick r:id="rId2"/>
              </a:rPr>
              <a:t>http://www.pisticcinyc.com/</a:t>
            </a:r>
            <a:r>
              <a:rPr lang="en-US" sz="2600" dirty="0"/>
              <a:t> </a:t>
            </a:r>
          </a:p>
          <a:p>
            <a:r>
              <a:rPr lang="en-US" sz="2600" dirty="0">
                <a:hlinkClick r:id="rId3"/>
              </a:rPr>
              <a:t>http://vtrestaurantpizzeria.com/</a:t>
            </a:r>
            <a:endParaRPr lang="en-US" sz="2600" dirty="0"/>
          </a:p>
          <a:p>
            <a:r>
              <a:rPr lang="en-US" sz="2600" dirty="0">
                <a:hlinkClick r:id="rId4"/>
              </a:rPr>
              <a:t>http://www.appletreenyc.com/location</a:t>
            </a:r>
            <a:endParaRPr lang="en-US" sz="2600" dirty="0"/>
          </a:p>
          <a:p>
            <a:r>
              <a:rPr lang="en-US" sz="2600" dirty="0">
                <a:hlinkClick r:id="rId5"/>
              </a:rPr>
              <a:t>http://www.dinosaurbarbque.com/</a:t>
            </a:r>
            <a:endParaRPr lang="en-US" sz="2600" dirty="0"/>
          </a:p>
          <a:p>
            <a:r>
              <a:rPr lang="en-US" sz="2600" dirty="0">
                <a:hlinkClick r:id="rId6"/>
              </a:rPr>
              <a:t>https://www.milanomarketnyc.com/</a:t>
            </a:r>
            <a:endParaRPr lang="en-US" sz="2600" dirty="0"/>
          </a:p>
          <a:p>
            <a:r>
              <a:rPr lang="en-US" sz="2600" dirty="0">
                <a:hlinkClick r:id="rId7"/>
              </a:rPr>
              <a:t>http://marlowbistro.com/</a:t>
            </a:r>
            <a:endParaRPr lang="en-US" sz="26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Content Placeholder 6"/>
          <p:cNvSpPr>
            <a:spLocks noGrp="1"/>
          </p:cNvSpPr>
          <p:nvPr>
            <p:ph sz="half" idx="2"/>
          </p:nvPr>
        </p:nvSpPr>
        <p:spPr>
          <a:xfrm>
            <a:off x="6186171" y="3904916"/>
            <a:ext cx="4270247" cy="3101982"/>
          </a:xfrm>
        </p:spPr>
        <p:txBody>
          <a:bodyPr>
            <a:normAutofit fontScale="77500" lnSpcReduction="20000"/>
          </a:bodyPr>
          <a:lstStyle/>
          <a:p>
            <a:r>
              <a:rPr lang="en-US" sz="2600" dirty="0">
                <a:hlinkClick r:id="rId3"/>
              </a:rPr>
              <a:t>http://vtrestaurantpizzeria.com/</a:t>
            </a:r>
            <a:endParaRPr lang="en-US" sz="2600" dirty="0"/>
          </a:p>
          <a:p>
            <a:r>
              <a:rPr lang="en-US" sz="2600" dirty="0">
                <a:hlinkClick r:id="rId8"/>
              </a:rPr>
              <a:t>https://www.diginn.com/</a:t>
            </a:r>
            <a:endParaRPr lang="en-US" sz="2600" dirty="0"/>
          </a:p>
          <a:p>
            <a:r>
              <a:rPr lang="en-US" sz="2600" dirty="0">
                <a:hlinkClick r:id="rId9"/>
              </a:rPr>
              <a:t>https://www.martinbrotherswine.com/</a:t>
            </a:r>
            <a:endParaRPr lang="en-US" sz="2600" dirty="0"/>
          </a:p>
          <a:p>
            <a:r>
              <a:rPr lang="en-US" sz="2600" dirty="0">
                <a:hlinkClick r:id="rId10"/>
              </a:rPr>
              <a:t>http://www.lemondenyc.com</a:t>
            </a:r>
            <a:r>
              <a:rPr lang="en-US" sz="2600" dirty="0" smtClean="0">
                <a:hlinkClick r:id="rId10"/>
              </a:rPr>
              <a:t>/</a:t>
            </a:r>
            <a:endParaRPr lang="en-US" sz="2600" dirty="0" smtClean="0"/>
          </a:p>
          <a:p>
            <a:r>
              <a:rPr lang="en-US" sz="2600" dirty="0">
                <a:hlinkClick r:id="rId11"/>
              </a:rPr>
              <a:t>https://www.pabadebakery.com</a:t>
            </a:r>
            <a:r>
              <a:rPr lang="en-US" sz="2600" dirty="0" smtClean="0">
                <a:hlinkClick r:id="rId11"/>
              </a:rPr>
              <a:t>/</a:t>
            </a:r>
            <a:endParaRPr lang="en-US" sz="2600" dirty="0" smtClean="0"/>
          </a:p>
          <a:p>
            <a:r>
              <a:rPr lang="en-US" sz="2600" dirty="0">
                <a:hlinkClick r:id="rId12"/>
              </a:rPr>
              <a:t>https://www.foodincnyc.com/</a:t>
            </a:r>
            <a:endParaRPr lang="en-US" sz="2600" dirty="0"/>
          </a:p>
          <a:p>
            <a:pPr marL="0" indent="0">
              <a:buNone/>
            </a:pPr>
            <a:endParaRPr lang="en-US" sz="2600" dirty="0"/>
          </a:p>
          <a:p>
            <a:endParaRPr lang="en-US" sz="2600" dirty="0"/>
          </a:p>
          <a:p>
            <a:endParaRPr lang="en-US" dirty="0"/>
          </a:p>
        </p:txBody>
      </p:sp>
      <p:sp>
        <p:nvSpPr>
          <p:cNvPr id="4" name="TextBox 3"/>
          <p:cNvSpPr txBox="1"/>
          <p:nvPr/>
        </p:nvSpPr>
        <p:spPr>
          <a:xfrm>
            <a:off x="1515427" y="1776221"/>
            <a:ext cx="9602744" cy="1670907"/>
          </a:xfrm>
          <a:prstGeom prst="rect">
            <a:avLst/>
          </a:prstGeom>
          <a:noFill/>
        </p:spPr>
        <p:txBody>
          <a:bodyPr wrap="square" rtlCol="0">
            <a:spAutoFit/>
          </a:bodyPr>
          <a:lstStyle/>
          <a:p>
            <a:pPr>
              <a:lnSpc>
                <a:spcPct val="200000"/>
              </a:lnSpc>
            </a:pPr>
            <a:r>
              <a:rPr lang="en-US" dirty="0"/>
              <a:t>Letters of Credit (LoC) can be </a:t>
            </a:r>
            <a:r>
              <a:rPr lang="en-US" u="sng" dirty="0"/>
              <a:t>requested for gatherings of 29 </a:t>
            </a:r>
            <a:r>
              <a:rPr lang="en-US" dirty="0"/>
              <a:t>or fewer attendees and delivery of food on campus from preferred local vendors. Please work with WEAI finance to request a letter of credit. The following vendors accept letters of credit:</a:t>
            </a:r>
          </a:p>
        </p:txBody>
      </p:sp>
    </p:spTree>
    <p:extLst>
      <p:ext uri="{BB962C8B-B14F-4D97-AF65-F5344CB8AC3E}">
        <p14:creationId xmlns:p14="http://schemas.microsoft.com/office/powerpoint/2010/main" val="37461176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FA34A1-90FA-41F6-AF2A-D7F2997A9A3A}"/>
              </a:ext>
            </a:extLst>
          </p:cNvPr>
          <p:cNvPicPr>
            <a:picLocks noChangeAspect="1"/>
          </p:cNvPicPr>
          <p:nvPr/>
        </p:nvPicPr>
        <p:blipFill>
          <a:blip r:embed="rId2"/>
          <a:stretch>
            <a:fillRect/>
          </a:stretch>
        </p:blipFill>
        <p:spPr>
          <a:xfrm>
            <a:off x="770443" y="0"/>
            <a:ext cx="10651114"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5B9BDAD-6876-46C2-A76D-660D98D86618}"/>
                  </a:ext>
                </a:extLst>
              </p14:cNvPr>
              <p14:cNvContentPartPr/>
              <p14:nvPr/>
            </p14:nvContentPartPr>
            <p14:xfrm>
              <a:off x="7311489" y="718743"/>
              <a:ext cx="1743120" cy="196560"/>
            </p14:xfrm>
          </p:contentPart>
        </mc:Choice>
        <mc:Fallback xmlns="">
          <p:pic>
            <p:nvPicPr>
              <p:cNvPr id="5" name="Ink 4">
                <a:extLst>
                  <a:ext uri="{FF2B5EF4-FFF2-40B4-BE49-F238E27FC236}">
                    <a16:creationId xmlns:a16="http://schemas.microsoft.com/office/drawing/2014/main" id="{45B9BDAD-6876-46C2-A76D-660D98D86618}"/>
                  </a:ext>
                </a:extLst>
              </p:cNvPr>
              <p:cNvPicPr/>
              <p:nvPr/>
            </p:nvPicPr>
            <p:blipFill>
              <a:blip r:embed="rId4"/>
              <a:stretch>
                <a:fillRect/>
              </a:stretch>
            </p:blipFill>
            <p:spPr>
              <a:xfrm>
                <a:off x="7275489" y="646743"/>
                <a:ext cx="1814760" cy="340200"/>
              </a:xfrm>
              <a:prstGeom prst="rect">
                <a:avLst/>
              </a:prstGeom>
            </p:spPr>
          </p:pic>
        </mc:Fallback>
      </mc:AlternateContent>
    </p:spTree>
    <p:extLst>
      <p:ext uri="{BB962C8B-B14F-4D97-AF65-F5344CB8AC3E}">
        <p14:creationId xmlns:p14="http://schemas.microsoft.com/office/powerpoint/2010/main" val="11407366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black">
          <a:xfrm>
            <a:off x="1627072" y="2791693"/>
            <a:ext cx="9047148" cy="1369760"/>
          </a:xfrm>
          <a:prstGeom prst="rect">
            <a:avLst/>
          </a:prstGeom>
          <a:solidFill>
            <a:srgbClr val="CBE7ED"/>
          </a:solidFill>
          <a:ln w="31750" cap="sq">
            <a:solidFill>
              <a:srgbClr val="00206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Completing a concur expense report</a:t>
            </a:r>
          </a:p>
          <a:p>
            <a:r>
              <a:rPr lang="en-US" dirty="0"/>
              <a:t>For a </a:t>
            </a:r>
            <a:r>
              <a:rPr lang="en-US" u="sng" dirty="0"/>
              <a:t>guest</a:t>
            </a:r>
            <a:r>
              <a:rPr lang="en-US" dirty="0"/>
              <a:t> or a </a:t>
            </a:r>
            <a:r>
              <a:rPr lang="en-US" u="sng" dirty="0"/>
              <a:t>student</a:t>
            </a:r>
            <a:endParaRPr lang="en-US" dirty="0"/>
          </a:p>
        </p:txBody>
      </p:sp>
      <p:sp>
        <p:nvSpPr>
          <p:cNvPr id="4" name="Rectangle 3">
            <a:extLst>
              <a:ext uri="{FF2B5EF4-FFF2-40B4-BE49-F238E27FC236}">
                <a16:creationId xmlns:a16="http://schemas.microsoft.com/office/drawing/2014/main" id="{6E62F32C-4C29-4A6A-9C64-49F90AB3FBF6}"/>
              </a:ext>
            </a:extLst>
          </p:cNvPr>
          <p:cNvSpPr/>
          <p:nvPr/>
        </p:nvSpPr>
        <p:spPr>
          <a:xfrm>
            <a:off x="2218785" y="4728011"/>
            <a:ext cx="8112636" cy="830997"/>
          </a:xfrm>
          <a:prstGeom prst="rect">
            <a:avLst/>
          </a:prstGeom>
        </p:spPr>
        <p:txBody>
          <a:bodyPr wrap="square">
            <a:spAutoFit/>
          </a:bodyPr>
          <a:lstStyle/>
          <a:p>
            <a:r>
              <a:rPr lang="en-US" sz="1600" dirty="0">
                <a:solidFill>
                  <a:schemeClr val="tx1">
                    <a:lumMod val="50000"/>
                    <a:lumOff val="50000"/>
                  </a:schemeClr>
                </a:solidFill>
              </a:rPr>
              <a:t>*All Employees are strongly encouraged to take the Concur Training </a:t>
            </a:r>
            <a:r>
              <a:rPr lang="en-US" sz="1600" dirty="0">
                <a:solidFill>
                  <a:schemeClr val="tx1">
                    <a:lumMod val="50000"/>
                    <a:lumOff val="50000"/>
                  </a:schemeClr>
                </a:solidFill>
                <a:hlinkClick r:id="rId2"/>
              </a:rPr>
              <a:t>here</a:t>
            </a:r>
            <a:r>
              <a:rPr lang="en-US" sz="1600" dirty="0">
                <a:solidFill>
                  <a:schemeClr val="tx1">
                    <a:lumMod val="50000"/>
                    <a:lumOff val="50000"/>
                  </a:schemeClr>
                </a:solidFill>
              </a:rPr>
              <a:t>. The following information is just a quick guide and a condensed version of the full-training.</a:t>
            </a:r>
          </a:p>
        </p:txBody>
      </p:sp>
    </p:spTree>
    <p:extLst>
      <p:ext uri="{BB962C8B-B14F-4D97-AF65-F5344CB8AC3E}">
        <p14:creationId xmlns:p14="http://schemas.microsoft.com/office/powerpoint/2010/main" val="23185808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8D57DC63-3E68-4AEA-BEAA-44F769C17695}"/>
              </a:ext>
            </a:extLst>
          </p:cNvPr>
          <p:cNvSpPr txBox="1">
            <a:spLocks/>
          </p:cNvSpPr>
          <p:nvPr/>
        </p:nvSpPr>
        <p:spPr>
          <a:xfrm>
            <a:off x="800791" y="392750"/>
            <a:ext cx="10765719" cy="614239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200000"/>
              </a:lnSpc>
            </a:pPr>
            <a:r>
              <a:rPr lang="en-US" sz="2000" dirty="0">
                <a:solidFill>
                  <a:schemeClr val="tx1"/>
                </a:solidFill>
              </a:rPr>
              <a:t>By default, Students and Guests (Outside Parties) do not have access to Concur.  To assist Students and Guests with reimbursable expenses, a Staff member can create and complete a Travel and Business Expense Report on their behalf.</a:t>
            </a:r>
          </a:p>
          <a:p>
            <a:pPr>
              <a:lnSpc>
                <a:spcPct val="200000"/>
              </a:lnSpc>
            </a:pPr>
            <a:r>
              <a:rPr lang="en-US" sz="2000" dirty="0">
                <a:solidFill>
                  <a:schemeClr val="tx1"/>
                </a:solidFill>
              </a:rPr>
              <a:t>To request reimbursement for a Student or Guest, the user must select CU Non-Profiled Payee as the Type of Report. Please follow our Report Header Guidance when completing the Create New Report screen in Concur. The following worksheet should be completed and included with all CU Non-Profiled Payee reports:</a:t>
            </a:r>
          </a:p>
          <a:p>
            <a:pPr>
              <a:lnSpc>
                <a:spcPct val="200000"/>
              </a:lnSpc>
            </a:pPr>
            <a:r>
              <a:rPr lang="en-US" sz="2000" dirty="0">
                <a:solidFill>
                  <a:schemeClr val="tx1"/>
                </a:solidFill>
              </a:rPr>
              <a:t>Web Form: </a:t>
            </a:r>
            <a:r>
              <a:rPr lang="en-US" sz="2000" dirty="0">
                <a:solidFill>
                  <a:schemeClr val="tx1"/>
                </a:solidFill>
                <a:hlinkClick r:id="rId2"/>
              </a:rPr>
              <a:t>Non-Profiled Payee Travel and Business Expense Worksheet </a:t>
            </a:r>
            <a:endParaRPr lang="en-US" sz="2000" dirty="0"/>
          </a:p>
          <a:p>
            <a:pPr>
              <a:lnSpc>
                <a:spcPct val="200000"/>
              </a:lnSpc>
            </a:pPr>
            <a:endParaRPr lang="en-US" dirty="0">
              <a:solidFill>
                <a:schemeClr val="tx1"/>
              </a:solidFill>
            </a:endParaRPr>
          </a:p>
        </p:txBody>
      </p:sp>
    </p:spTree>
    <p:extLst>
      <p:ext uri="{BB962C8B-B14F-4D97-AF65-F5344CB8AC3E}">
        <p14:creationId xmlns:p14="http://schemas.microsoft.com/office/powerpoint/2010/main" val="1648506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396FE-CCB3-4F07-A3F2-929EE1D500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8FD413-CE12-4D7A-AD3E-B5AE886EC9B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B09E934-DE5B-4BE6-93A1-F31467CAF571}"/>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3A2188BE-B361-4510-9AB1-F9CF818C8C1A}"/>
              </a:ext>
            </a:extLst>
          </p:cNvPr>
          <p:cNvPicPr>
            <a:picLocks noChangeAspect="1"/>
          </p:cNvPicPr>
          <p:nvPr/>
        </p:nvPicPr>
        <p:blipFill>
          <a:blip r:embed="rId2"/>
          <a:stretch>
            <a:fillRect/>
          </a:stretch>
        </p:blipFill>
        <p:spPr>
          <a:xfrm>
            <a:off x="1723640" y="76941"/>
            <a:ext cx="8555776" cy="6704118"/>
          </a:xfrm>
          <a:prstGeom prst="rect">
            <a:avLst/>
          </a:prstGeom>
        </p:spPr>
      </p:pic>
    </p:spTree>
    <p:extLst>
      <p:ext uri="{BB962C8B-B14F-4D97-AF65-F5344CB8AC3E}">
        <p14:creationId xmlns:p14="http://schemas.microsoft.com/office/powerpoint/2010/main" val="2082695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black">
          <a:xfrm>
            <a:off x="1572426" y="2301990"/>
            <a:ext cx="9047148" cy="1369760"/>
          </a:xfrm>
          <a:prstGeom prst="rect">
            <a:avLst/>
          </a:prstGeom>
          <a:solidFill>
            <a:srgbClr val="CBE7ED"/>
          </a:solidFill>
          <a:ln w="31750" cap="sq">
            <a:solidFill>
              <a:srgbClr val="00206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Checking approval status of your report</a:t>
            </a:r>
          </a:p>
        </p:txBody>
      </p:sp>
      <p:sp>
        <p:nvSpPr>
          <p:cNvPr id="4" name="Rectangle 3">
            <a:extLst>
              <a:ext uri="{FF2B5EF4-FFF2-40B4-BE49-F238E27FC236}">
                <a16:creationId xmlns:a16="http://schemas.microsoft.com/office/drawing/2014/main" id="{6E62F32C-4C29-4A6A-9C64-49F90AB3FBF6}"/>
              </a:ext>
            </a:extLst>
          </p:cNvPr>
          <p:cNvSpPr/>
          <p:nvPr/>
        </p:nvSpPr>
        <p:spPr>
          <a:xfrm>
            <a:off x="2218785" y="4728011"/>
            <a:ext cx="8112636" cy="830997"/>
          </a:xfrm>
          <a:prstGeom prst="rect">
            <a:avLst/>
          </a:prstGeom>
        </p:spPr>
        <p:txBody>
          <a:bodyPr wrap="square">
            <a:spAutoFit/>
          </a:bodyPr>
          <a:lstStyle/>
          <a:p>
            <a:r>
              <a:rPr lang="en-US" sz="1600" dirty="0">
                <a:solidFill>
                  <a:schemeClr val="tx1">
                    <a:lumMod val="50000"/>
                    <a:lumOff val="50000"/>
                  </a:schemeClr>
                </a:solidFill>
              </a:rPr>
              <a:t>*All Employees are strongly encouraged to take the Concur Training </a:t>
            </a:r>
            <a:r>
              <a:rPr lang="en-US" sz="1600" dirty="0">
                <a:solidFill>
                  <a:schemeClr val="tx1">
                    <a:lumMod val="50000"/>
                    <a:lumOff val="50000"/>
                  </a:schemeClr>
                </a:solidFill>
                <a:hlinkClick r:id="rId2"/>
              </a:rPr>
              <a:t>here</a:t>
            </a:r>
            <a:r>
              <a:rPr lang="en-US" sz="1600" dirty="0">
                <a:solidFill>
                  <a:schemeClr val="tx1">
                    <a:lumMod val="50000"/>
                    <a:lumOff val="50000"/>
                  </a:schemeClr>
                </a:solidFill>
              </a:rPr>
              <a:t>. The following information is just a quick guide and a condensed version of the full-training.</a:t>
            </a:r>
          </a:p>
        </p:txBody>
      </p:sp>
    </p:spTree>
    <p:extLst>
      <p:ext uri="{BB962C8B-B14F-4D97-AF65-F5344CB8AC3E}">
        <p14:creationId xmlns:p14="http://schemas.microsoft.com/office/powerpoint/2010/main" val="2132455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396FE-CCB3-4F07-A3F2-929EE1D500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8FD413-CE12-4D7A-AD3E-B5AE886EC9B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B09E934-DE5B-4BE6-93A1-F31467CAF571}"/>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C76CC3B7-CD59-46CF-8AF4-F7B85ABF859F}"/>
              </a:ext>
            </a:extLst>
          </p:cNvPr>
          <p:cNvPicPr>
            <a:picLocks noChangeAspect="1"/>
          </p:cNvPicPr>
          <p:nvPr/>
        </p:nvPicPr>
        <p:blipFill>
          <a:blip r:embed="rId2"/>
          <a:stretch>
            <a:fillRect/>
          </a:stretch>
        </p:blipFill>
        <p:spPr>
          <a:xfrm>
            <a:off x="1222927" y="-39565"/>
            <a:ext cx="9104306" cy="6858000"/>
          </a:xfrm>
          <a:prstGeom prst="rect">
            <a:avLst/>
          </a:prstGeom>
        </p:spPr>
      </p:pic>
    </p:spTree>
    <p:extLst>
      <p:ext uri="{BB962C8B-B14F-4D97-AF65-F5344CB8AC3E}">
        <p14:creationId xmlns:p14="http://schemas.microsoft.com/office/powerpoint/2010/main" val="32604038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396FE-CCB3-4F07-A3F2-929EE1D500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8FD413-CE12-4D7A-AD3E-B5AE886EC9B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B09E934-DE5B-4BE6-93A1-F31467CAF571}"/>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097CA992-A7AF-46A1-97A1-B390931E2D5E}"/>
              </a:ext>
            </a:extLst>
          </p:cNvPr>
          <p:cNvPicPr>
            <a:picLocks noChangeAspect="1"/>
          </p:cNvPicPr>
          <p:nvPr/>
        </p:nvPicPr>
        <p:blipFill>
          <a:blip r:embed="rId2"/>
          <a:stretch>
            <a:fillRect/>
          </a:stretch>
        </p:blipFill>
        <p:spPr>
          <a:xfrm>
            <a:off x="1926796" y="0"/>
            <a:ext cx="8338407" cy="6858000"/>
          </a:xfrm>
          <a:prstGeom prst="rect">
            <a:avLst/>
          </a:prstGeom>
        </p:spPr>
      </p:pic>
    </p:spTree>
    <p:extLst>
      <p:ext uri="{BB962C8B-B14F-4D97-AF65-F5344CB8AC3E}">
        <p14:creationId xmlns:p14="http://schemas.microsoft.com/office/powerpoint/2010/main" val="40351123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black">
          <a:xfrm>
            <a:off x="1627072" y="2791693"/>
            <a:ext cx="9047148" cy="1369760"/>
          </a:xfrm>
          <a:prstGeom prst="rect">
            <a:avLst/>
          </a:prstGeom>
          <a:solidFill>
            <a:srgbClr val="CBE7ED"/>
          </a:solidFill>
          <a:ln w="31750" cap="sq">
            <a:solidFill>
              <a:srgbClr val="00206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Accessing Concur on mobile</a:t>
            </a:r>
          </a:p>
        </p:txBody>
      </p:sp>
      <p:sp>
        <p:nvSpPr>
          <p:cNvPr id="4" name="Rectangle 3">
            <a:extLst>
              <a:ext uri="{FF2B5EF4-FFF2-40B4-BE49-F238E27FC236}">
                <a16:creationId xmlns:a16="http://schemas.microsoft.com/office/drawing/2014/main" id="{D8D4FDBB-5F7C-41B9-A0FA-0A21D5B61762}"/>
              </a:ext>
            </a:extLst>
          </p:cNvPr>
          <p:cNvSpPr/>
          <p:nvPr/>
        </p:nvSpPr>
        <p:spPr>
          <a:xfrm>
            <a:off x="2218785" y="4728011"/>
            <a:ext cx="8112636" cy="830997"/>
          </a:xfrm>
          <a:prstGeom prst="rect">
            <a:avLst/>
          </a:prstGeom>
        </p:spPr>
        <p:txBody>
          <a:bodyPr wrap="square">
            <a:spAutoFit/>
          </a:bodyPr>
          <a:lstStyle/>
          <a:p>
            <a:r>
              <a:rPr lang="en-US" sz="1600" dirty="0">
                <a:solidFill>
                  <a:schemeClr val="tx1">
                    <a:lumMod val="50000"/>
                    <a:lumOff val="50000"/>
                  </a:schemeClr>
                </a:solidFill>
              </a:rPr>
              <a:t>*All Employees are strongly encouraged to take the Concur Training </a:t>
            </a:r>
            <a:r>
              <a:rPr lang="en-US" sz="1600" dirty="0">
                <a:solidFill>
                  <a:schemeClr val="tx1">
                    <a:lumMod val="50000"/>
                    <a:lumOff val="50000"/>
                  </a:schemeClr>
                </a:solidFill>
                <a:hlinkClick r:id="rId2"/>
              </a:rPr>
              <a:t>here</a:t>
            </a:r>
            <a:r>
              <a:rPr lang="en-US" sz="1600" dirty="0">
                <a:solidFill>
                  <a:schemeClr val="tx1">
                    <a:lumMod val="50000"/>
                    <a:lumOff val="50000"/>
                  </a:schemeClr>
                </a:solidFill>
              </a:rPr>
              <a:t>. The following information is just a quick guide and a condensed version of the full-training.</a:t>
            </a:r>
          </a:p>
        </p:txBody>
      </p:sp>
    </p:spTree>
    <p:extLst>
      <p:ext uri="{BB962C8B-B14F-4D97-AF65-F5344CB8AC3E}">
        <p14:creationId xmlns:p14="http://schemas.microsoft.com/office/powerpoint/2010/main" val="24804990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45B9BDAD-6876-46C2-A76D-660D98D86618}"/>
                  </a:ext>
                </a:extLst>
              </p14:cNvPr>
              <p14:cNvContentPartPr/>
              <p14:nvPr/>
            </p14:nvContentPartPr>
            <p14:xfrm>
              <a:off x="7311489" y="718743"/>
              <a:ext cx="1743120" cy="196560"/>
            </p14:xfrm>
          </p:contentPart>
        </mc:Choice>
        <mc:Fallback xmlns="">
          <p:pic>
            <p:nvPicPr>
              <p:cNvPr id="5" name="Ink 4">
                <a:extLst>
                  <a:ext uri="{FF2B5EF4-FFF2-40B4-BE49-F238E27FC236}">
                    <a16:creationId xmlns:a16="http://schemas.microsoft.com/office/drawing/2014/main" id="{45B9BDAD-6876-46C2-A76D-660D98D86618}"/>
                  </a:ext>
                </a:extLst>
              </p:cNvPr>
              <p:cNvPicPr/>
              <p:nvPr/>
            </p:nvPicPr>
            <p:blipFill>
              <a:blip r:embed="rId3"/>
              <a:stretch>
                <a:fillRect/>
              </a:stretch>
            </p:blipFill>
            <p:spPr>
              <a:xfrm>
                <a:off x="7275489" y="646743"/>
                <a:ext cx="1814760" cy="340200"/>
              </a:xfrm>
              <a:prstGeom prst="rect">
                <a:avLst/>
              </a:prstGeom>
            </p:spPr>
          </p:pic>
        </mc:Fallback>
      </mc:AlternateContent>
      <p:pic>
        <p:nvPicPr>
          <p:cNvPr id="2" name="Picture 1">
            <a:extLst>
              <a:ext uri="{FF2B5EF4-FFF2-40B4-BE49-F238E27FC236}">
                <a16:creationId xmlns:a16="http://schemas.microsoft.com/office/drawing/2014/main" id="{6C9C2DFA-0028-499D-88EC-AD367AE0893C}"/>
              </a:ext>
            </a:extLst>
          </p:cNvPr>
          <p:cNvPicPr>
            <a:picLocks noChangeAspect="1"/>
          </p:cNvPicPr>
          <p:nvPr/>
        </p:nvPicPr>
        <p:blipFill>
          <a:blip r:embed="rId4"/>
          <a:stretch>
            <a:fillRect/>
          </a:stretch>
        </p:blipFill>
        <p:spPr>
          <a:xfrm>
            <a:off x="1640601" y="-30336"/>
            <a:ext cx="9257489" cy="6858000"/>
          </a:xfrm>
          <a:prstGeom prst="rect">
            <a:avLst/>
          </a:prstGeom>
        </p:spPr>
      </p:pic>
    </p:spTree>
    <p:extLst>
      <p:ext uri="{BB962C8B-B14F-4D97-AF65-F5344CB8AC3E}">
        <p14:creationId xmlns:p14="http://schemas.microsoft.com/office/powerpoint/2010/main" val="6215526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91288" y="674235"/>
            <a:ext cx="7729728" cy="1188720"/>
          </a:xfrm>
          <a:solidFill>
            <a:srgbClr val="CBE7ED"/>
          </a:solidFill>
          <a:ln>
            <a:solidFill>
              <a:srgbClr val="002060"/>
            </a:solidFill>
          </a:ln>
        </p:spPr>
        <p:txBody>
          <a:bodyPr>
            <a:normAutofit/>
          </a:bodyPr>
          <a:lstStyle/>
          <a:p>
            <a:r>
              <a:rPr lang="en-US" sz="2800" dirty="0"/>
              <a:t>Appendix </a:t>
            </a:r>
          </a:p>
        </p:txBody>
      </p:sp>
      <p:sp>
        <p:nvSpPr>
          <p:cNvPr id="2" name="TextBox 1"/>
          <p:cNvSpPr txBox="1"/>
          <p:nvPr/>
        </p:nvSpPr>
        <p:spPr>
          <a:xfrm>
            <a:off x="1294789" y="2388637"/>
            <a:ext cx="9322725" cy="4401205"/>
          </a:xfrm>
          <a:prstGeom prst="rect">
            <a:avLst/>
          </a:prstGeom>
          <a:noFill/>
        </p:spPr>
        <p:txBody>
          <a:bodyPr wrap="square" rtlCol="0">
            <a:spAutoFit/>
          </a:bodyPr>
          <a:lstStyle/>
          <a:p>
            <a:pPr>
              <a:lnSpc>
                <a:spcPct val="200000"/>
              </a:lnSpc>
            </a:pPr>
            <a:r>
              <a:rPr lang="en-US" sz="2000" dirty="0">
                <a:solidFill>
                  <a:schemeClr val="bg1"/>
                </a:solidFill>
              </a:rPr>
              <a:t>All Columbia financial policies and procedures, as well as links to forms and trainings, can be found in the </a:t>
            </a:r>
            <a:r>
              <a:rPr lang="en-US" sz="2000" dirty="0">
                <a:solidFill>
                  <a:schemeClr val="bg1"/>
                </a:solidFill>
                <a:hlinkClick r:id="rId2"/>
              </a:rPr>
              <a:t>finance gateway</a:t>
            </a:r>
            <a:r>
              <a:rPr lang="en-US" sz="2000" dirty="0">
                <a:solidFill>
                  <a:schemeClr val="bg1"/>
                </a:solidFill>
              </a:rPr>
              <a:t>. For additional information and full text of policies/ instructions please visit the finance gateway. </a:t>
            </a:r>
          </a:p>
          <a:p>
            <a:pPr>
              <a:lnSpc>
                <a:spcPct val="200000"/>
              </a:lnSpc>
            </a:pPr>
            <a:endParaRPr lang="en-US" sz="2000" dirty="0">
              <a:solidFill>
                <a:schemeClr val="bg1"/>
              </a:solidFill>
            </a:endParaRPr>
          </a:p>
          <a:p>
            <a:pPr marL="342900" indent="-342900">
              <a:lnSpc>
                <a:spcPct val="200000"/>
              </a:lnSpc>
              <a:buFont typeface="Arial" panose="020B0604020202020204" pitchFamily="34" charset="0"/>
              <a:buChar char="•"/>
            </a:pPr>
            <a:r>
              <a:rPr lang="en-US" sz="2000" dirty="0">
                <a:solidFill>
                  <a:schemeClr val="bg1"/>
                </a:solidFill>
                <a:hlinkClick r:id="rId3"/>
              </a:rPr>
              <a:t>Business Expense Policy </a:t>
            </a:r>
            <a:endParaRPr lang="en-US" sz="2000" dirty="0">
              <a:solidFill>
                <a:schemeClr val="bg1"/>
              </a:solidFill>
            </a:endParaRPr>
          </a:p>
          <a:p>
            <a:pPr marL="342900" indent="-342900">
              <a:lnSpc>
                <a:spcPct val="200000"/>
              </a:lnSpc>
              <a:buFont typeface="Arial" panose="020B0604020202020204" pitchFamily="34" charset="0"/>
              <a:buChar char="•"/>
            </a:pPr>
            <a:r>
              <a:rPr lang="en-US" sz="2000" dirty="0">
                <a:solidFill>
                  <a:schemeClr val="bg1"/>
                </a:solidFill>
                <a:hlinkClick r:id="rId4"/>
              </a:rPr>
              <a:t>Travel Expense Policy </a:t>
            </a:r>
            <a:endParaRPr lang="en-US" sz="2000" dirty="0">
              <a:solidFill>
                <a:schemeClr val="bg1"/>
              </a:solidFill>
            </a:endParaRPr>
          </a:p>
        </p:txBody>
      </p:sp>
    </p:spTree>
    <p:extLst>
      <p:ext uri="{BB962C8B-B14F-4D97-AF65-F5344CB8AC3E}">
        <p14:creationId xmlns:p14="http://schemas.microsoft.com/office/powerpoint/2010/main" val="97135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5" name="Rectangle 4"/>
          <p:cNvSpPr/>
          <p:nvPr/>
        </p:nvSpPr>
        <p:spPr>
          <a:xfrm>
            <a:off x="612049" y="2209668"/>
            <a:ext cx="11037346" cy="4247317"/>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solidFill>
                  <a:schemeClr val="bg1"/>
                </a:solidFill>
                <a:cs typeface="Arial" panose="020B0604020202020204" pitchFamily="34" charset="0"/>
              </a:rPr>
              <a:t>$25 breakfast, $35 lunch, $75 dinner</a:t>
            </a:r>
            <a:r>
              <a:rPr lang="en-US" sz="2000" dirty="0" smtClean="0">
                <a:solidFill>
                  <a:schemeClr val="bg1"/>
                </a:solidFill>
                <a:cs typeface="Arial" panose="020B0604020202020204" pitchFamily="34" charset="0"/>
              </a:rPr>
              <a:t>. </a:t>
            </a:r>
            <a:r>
              <a:rPr lang="en-US" sz="2000" b="1" dirty="0" smtClean="0">
                <a:solidFill>
                  <a:schemeClr val="bg1"/>
                </a:solidFill>
                <a:cs typeface="Arial" panose="020B0604020202020204" pitchFamily="34" charset="0"/>
              </a:rPr>
              <a:t>Note: External speakers, now only $100 </a:t>
            </a:r>
            <a:r>
              <a:rPr lang="en-US" sz="2000" dirty="0" smtClean="0">
                <a:solidFill>
                  <a:schemeClr val="bg1"/>
                </a:solidFill>
                <a:cs typeface="Arial" panose="020B0604020202020204" pitchFamily="34" charset="0"/>
              </a:rPr>
              <a:t>(</a:t>
            </a:r>
            <a:r>
              <a:rPr lang="en-US" sz="2000" strike="sngStrike" dirty="0" smtClean="0">
                <a:solidFill>
                  <a:schemeClr val="bg1"/>
                </a:solidFill>
                <a:cs typeface="Arial" panose="020B0604020202020204" pitchFamily="34" charset="0"/>
              </a:rPr>
              <a:t>$150</a:t>
            </a:r>
            <a:r>
              <a:rPr lang="en-US" sz="2000" dirty="0" smtClean="0">
                <a:solidFill>
                  <a:schemeClr val="bg1"/>
                </a:solidFill>
                <a:cs typeface="Arial" panose="020B0604020202020204" pitchFamily="34" charset="0"/>
              </a:rPr>
              <a:t>).</a:t>
            </a:r>
            <a:endParaRPr lang="en-US" sz="2000" dirty="0">
              <a:solidFill>
                <a:schemeClr val="bg1"/>
              </a:solidFill>
              <a:cs typeface="Arial" panose="020B0604020202020204" pitchFamily="34" charset="0"/>
            </a:endParaRPr>
          </a:p>
          <a:p>
            <a:pPr marL="342900" indent="-342900">
              <a:lnSpc>
                <a:spcPct val="150000"/>
              </a:lnSpc>
              <a:buFont typeface="Arial" panose="020B0604020202020204" pitchFamily="34" charset="0"/>
              <a:buChar char="•"/>
            </a:pPr>
            <a:r>
              <a:rPr lang="en-US" sz="2000" dirty="0">
                <a:solidFill>
                  <a:schemeClr val="bg1"/>
                </a:solidFill>
                <a:cs typeface="Arial" panose="020B0604020202020204" pitchFamily="34" charset="0"/>
              </a:rPr>
              <a:t>$150 for entertainment meals (fundraising, recruitment, speaking engagements) involving external parties. </a:t>
            </a:r>
          </a:p>
          <a:p>
            <a:pPr marL="342900" indent="-342900">
              <a:lnSpc>
                <a:spcPct val="150000"/>
              </a:lnSpc>
              <a:buFont typeface="Arial" panose="020B0604020202020204" pitchFamily="34" charset="0"/>
              <a:buChar char="•"/>
            </a:pPr>
            <a:r>
              <a:rPr lang="en-US" sz="2000" dirty="0">
                <a:solidFill>
                  <a:schemeClr val="bg1"/>
                </a:solidFill>
                <a:cs typeface="Arial" panose="020B0604020202020204" pitchFamily="34" charset="0"/>
              </a:rPr>
              <a:t>Any meals that exceed the above listed amounts </a:t>
            </a:r>
            <a:r>
              <a:rPr lang="en-US" sz="2000" dirty="0" smtClean="0">
                <a:solidFill>
                  <a:schemeClr val="bg1"/>
                </a:solidFill>
                <a:cs typeface="Arial" panose="020B0604020202020204" pitchFamily="34" charset="0"/>
              </a:rPr>
              <a:t>will not be reimbursed unless </a:t>
            </a:r>
            <a:r>
              <a:rPr lang="en-US" sz="2000" u="sng" dirty="0" smtClean="0">
                <a:solidFill>
                  <a:schemeClr val="bg1"/>
                </a:solidFill>
                <a:cs typeface="Arial" panose="020B0604020202020204" pitchFamily="34" charset="0"/>
              </a:rPr>
              <a:t>prior approval has been requested and received</a:t>
            </a:r>
            <a:r>
              <a:rPr lang="en-US" sz="2000" dirty="0" smtClean="0">
                <a:solidFill>
                  <a:schemeClr val="bg1"/>
                </a:solidFill>
                <a:cs typeface="Arial" panose="020B0604020202020204" pitchFamily="34" charset="0"/>
              </a:rPr>
              <a:t>. </a:t>
            </a:r>
            <a:endParaRPr lang="en-US" sz="2000" dirty="0">
              <a:solidFill>
                <a:schemeClr val="bg1"/>
              </a:solidFill>
              <a:cs typeface="Arial" panose="020B0604020202020204" pitchFamily="34" charset="0"/>
            </a:endParaRPr>
          </a:p>
          <a:p>
            <a:pPr marL="342900" indent="-342900">
              <a:lnSpc>
                <a:spcPct val="150000"/>
              </a:lnSpc>
              <a:buFont typeface="Arial" panose="020B0604020202020204" pitchFamily="34" charset="0"/>
              <a:buChar char="•"/>
            </a:pPr>
            <a:r>
              <a:rPr lang="en-US" sz="2000" dirty="0">
                <a:solidFill>
                  <a:schemeClr val="bg1"/>
                </a:solidFill>
                <a:cs typeface="Arial" panose="020B0604020202020204" pitchFamily="34" charset="0"/>
              </a:rPr>
              <a:t>For expenses where there are 10 or less people, a list of attendees (and their affiliation) needs to be provided. For gatherings over 10+ we need the total number of attendees to be listed. </a:t>
            </a:r>
          </a:p>
          <a:p>
            <a:pPr>
              <a:lnSpc>
                <a:spcPct val="150000"/>
              </a:lnSpc>
            </a:pPr>
            <a:endParaRPr lang="en-US" sz="2000" dirty="0">
              <a:solidFill>
                <a:schemeClr val="bg1"/>
              </a:solidFill>
              <a:cs typeface="Arial" panose="020B0604020202020204" pitchFamily="34" charset="0"/>
            </a:endParaRPr>
          </a:p>
        </p:txBody>
      </p:sp>
      <p:sp>
        <p:nvSpPr>
          <p:cNvPr id="7" name="Title 1"/>
          <p:cNvSpPr>
            <a:spLocks noGrp="1"/>
          </p:cNvSpPr>
          <p:nvPr>
            <p:ph type="title"/>
          </p:nvPr>
        </p:nvSpPr>
        <p:spPr>
          <a:xfrm>
            <a:off x="2326529" y="275762"/>
            <a:ext cx="7729728" cy="1188720"/>
          </a:xfrm>
          <a:solidFill>
            <a:srgbClr val="CBE7ED"/>
          </a:solidFill>
          <a:ln>
            <a:solidFill>
              <a:srgbClr val="002060"/>
            </a:solidFill>
          </a:ln>
        </p:spPr>
        <p:txBody>
          <a:bodyPr>
            <a:normAutofit/>
          </a:bodyPr>
          <a:lstStyle/>
          <a:p>
            <a:r>
              <a:rPr lang="en-US" sz="2800" dirty="0"/>
              <a:t>Meal allowances</a:t>
            </a:r>
          </a:p>
        </p:txBody>
      </p:sp>
    </p:spTree>
    <p:extLst>
      <p:ext uri="{BB962C8B-B14F-4D97-AF65-F5344CB8AC3E}">
        <p14:creationId xmlns:p14="http://schemas.microsoft.com/office/powerpoint/2010/main" val="37648820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091288" y="674235"/>
            <a:ext cx="7729728" cy="1188720"/>
          </a:xfrm>
          <a:solidFill>
            <a:srgbClr val="CBE7ED"/>
          </a:solidFill>
          <a:ln>
            <a:solidFill>
              <a:srgbClr val="002060"/>
            </a:solidFill>
          </a:ln>
        </p:spPr>
        <p:txBody>
          <a:bodyPr>
            <a:normAutofit/>
          </a:bodyPr>
          <a:lstStyle/>
          <a:p>
            <a:r>
              <a:rPr lang="en-US" sz="2800" dirty="0"/>
              <a:t>Need help? </a:t>
            </a:r>
          </a:p>
        </p:txBody>
      </p:sp>
      <p:sp>
        <p:nvSpPr>
          <p:cNvPr id="2" name="TextBox 1"/>
          <p:cNvSpPr txBox="1"/>
          <p:nvPr/>
        </p:nvSpPr>
        <p:spPr>
          <a:xfrm>
            <a:off x="1294789" y="2388637"/>
            <a:ext cx="9322725" cy="3785652"/>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dirty="0">
                <a:solidFill>
                  <a:schemeClr val="bg1"/>
                </a:solidFill>
              </a:rPr>
              <a:t>Please do not hesitate to contact </a:t>
            </a:r>
            <a:r>
              <a:rPr lang="en-US" sz="2000" dirty="0" smtClean="0">
                <a:solidFill>
                  <a:schemeClr val="bg1"/>
                </a:solidFill>
              </a:rPr>
              <a:t>Nancy </a:t>
            </a:r>
            <a:r>
              <a:rPr lang="en-US" sz="2000" dirty="0">
                <a:solidFill>
                  <a:schemeClr val="bg1"/>
                </a:solidFill>
              </a:rPr>
              <a:t>should you require assistance.</a:t>
            </a:r>
          </a:p>
          <a:p>
            <a:pPr marL="342900" indent="-342900">
              <a:lnSpc>
                <a:spcPct val="200000"/>
              </a:lnSpc>
              <a:buFont typeface="Arial" panose="020B0604020202020204" pitchFamily="34" charset="0"/>
              <a:buChar char="•"/>
            </a:pPr>
            <a:r>
              <a:rPr lang="en-US" sz="2000" dirty="0">
                <a:solidFill>
                  <a:schemeClr val="bg1"/>
                </a:solidFill>
              </a:rPr>
              <a:t>Additionally, you can </a:t>
            </a:r>
            <a:r>
              <a:rPr lang="en-US" sz="2000" dirty="0">
                <a:solidFill>
                  <a:schemeClr val="bg1"/>
                </a:solidFill>
                <a:hlinkClick r:id="rId2"/>
              </a:rPr>
              <a:t>contact the Finance Service Center</a:t>
            </a:r>
            <a:endParaRPr lang="en-US" sz="2000" dirty="0">
              <a:solidFill>
                <a:schemeClr val="bg1"/>
              </a:solidFill>
            </a:endParaRPr>
          </a:p>
          <a:p>
            <a:pPr marL="342900" indent="-342900">
              <a:lnSpc>
                <a:spcPct val="200000"/>
              </a:lnSpc>
              <a:buFont typeface="Arial" panose="020B0604020202020204" pitchFamily="34" charset="0"/>
              <a:buChar char="•"/>
            </a:pPr>
            <a:r>
              <a:rPr lang="en-US" sz="2000" dirty="0">
                <a:solidFill>
                  <a:schemeClr val="bg1"/>
                </a:solidFill>
              </a:rPr>
              <a:t>Alternatively, you can log an incident or </a:t>
            </a:r>
            <a:r>
              <a:rPr lang="en-US" sz="2000" dirty="0">
                <a:solidFill>
                  <a:schemeClr val="bg1"/>
                </a:solidFill>
                <a:hlinkClick r:id="rId3"/>
              </a:rPr>
              <a:t>request a service via Service Now</a:t>
            </a:r>
            <a:endParaRPr lang="en-US" sz="2000" dirty="0">
              <a:solidFill>
                <a:schemeClr val="bg1"/>
              </a:solidFill>
            </a:endParaRPr>
          </a:p>
          <a:p>
            <a:pPr marL="342900" indent="-342900">
              <a:lnSpc>
                <a:spcPct val="200000"/>
              </a:lnSpc>
              <a:buFont typeface="Arial" panose="020B0604020202020204" pitchFamily="34" charset="0"/>
              <a:buChar char="•"/>
            </a:pPr>
            <a:r>
              <a:rPr lang="en-US" sz="2000" dirty="0">
                <a:solidFill>
                  <a:schemeClr val="bg1"/>
                </a:solidFill>
              </a:rPr>
              <a:t>All Employees are </a:t>
            </a:r>
            <a:r>
              <a:rPr lang="en-US" sz="2000" i="1" dirty="0">
                <a:solidFill>
                  <a:schemeClr val="bg1"/>
                </a:solidFill>
              </a:rPr>
              <a:t>strongly</a:t>
            </a:r>
            <a:r>
              <a:rPr lang="en-US" sz="2000" dirty="0">
                <a:solidFill>
                  <a:schemeClr val="bg1"/>
                </a:solidFill>
              </a:rPr>
              <a:t> encouraged to take the Concur Expenses Training </a:t>
            </a:r>
            <a:r>
              <a:rPr lang="en-US" sz="2000" dirty="0">
                <a:solidFill>
                  <a:schemeClr val="bg1"/>
                </a:solidFill>
                <a:hlinkClick r:id="rId4"/>
              </a:rPr>
              <a:t>here</a:t>
            </a:r>
            <a:endParaRPr lang="en-US" sz="2000" dirty="0">
              <a:solidFill>
                <a:schemeClr val="bg1"/>
              </a:solidFill>
            </a:endParaRPr>
          </a:p>
        </p:txBody>
      </p:sp>
    </p:spTree>
    <p:extLst>
      <p:ext uri="{BB962C8B-B14F-4D97-AF65-F5344CB8AC3E}">
        <p14:creationId xmlns:p14="http://schemas.microsoft.com/office/powerpoint/2010/main" val="4118861198"/>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TM10001115[[fn=Parcel]]</Template>
  <TotalTime>76875</TotalTime>
  <Words>3962</Words>
  <Application>Microsoft Office PowerPoint</Application>
  <PresentationFormat>Widescreen</PresentationFormat>
  <Paragraphs>397</Paragraphs>
  <Slides>90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Arial</vt:lpstr>
      <vt:lpstr>Calibri</vt:lpstr>
      <vt:lpstr>Gill Sans MT</vt:lpstr>
      <vt:lpstr>Times New Roman</vt:lpstr>
      <vt:lpstr>Parcel</vt:lpstr>
      <vt:lpstr> Columbia University WEAI business procdures </vt:lpstr>
      <vt:lpstr> Columbia University WEAI business procdures </vt:lpstr>
      <vt:lpstr>Catering / Events</vt:lpstr>
      <vt:lpstr>Catering / Events</vt:lpstr>
      <vt:lpstr>on campus events</vt:lpstr>
      <vt:lpstr>Deliveries on campus</vt:lpstr>
      <vt:lpstr>off campus events</vt:lpstr>
      <vt:lpstr>Letters of credit</vt:lpstr>
      <vt:lpstr>Meal allowances</vt:lpstr>
      <vt:lpstr>Meal allowances (cont)</vt:lpstr>
      <vt:lpstr>Additional approval(S)</vt:lpstr>
      <vt:lpstr>Catering / Events</vt:lpstr>
      <vt:lpstr>Arranging travel – WTI</vt:lpstr>
      <vt:lpstr>Booking domestic travel</vt:lpstr>
      <vt:lpstr>Booking International travel</vt:lpstr>
      <vt:lpstr>*international travel restrictions*</vt:lpstr>
      <vt:lpstr>*international travel restrictions* (cont.)</vt:lpstr>
      <vt:lpstr>Booking travel as delegate</vt:lpstr>
      <vt:lpstr>WTI booking FEES</vt:lpstr>
      <vt:lpstr>Arranging travel- Faculty &amp; Staff</vt:lpstr>
      <vt:lpstr>Supplemental approval (Travel)</vt:lpstr>
      <vt:lpstr>Airfare classes</vt:lpstr>
      <vt:lpstr>BOOKING RAIL TRAVEL</vt:lpstr>
      <vt:lpstr>Catering / Events</vt:lpstr>
      <vt:lpstr>When do you need a Purchase order(PO)</vt:lpstr>
      <vt:lpstr>University wide purchasing agreements (Uwpa) vendors</vt:lpstr>
      <vt:lpstr>Purchase Orders &amp; contracts</vt:lpstr>
      <vt:lpstr>Purchase Orders thresholds</vt:lpstr>
      <vt:lpstr>Purchase Order Required documents</vt:lpstr>
      <vt:lpstr>Purchase Order Required documents</vt:lpstr>
      <vt:lpstr>Contracts (agreements)</vt:lpstr>
      <vt:lpstr>Promotional Items </vt:lpstr>
      <vt:lpstr>PowerPoint Presentation</vt:lpstr>
      <vt:lpstr>Catering / Events</vt:lpstr>
      <vt:lpstr>Accounting for expenses at columbia</vt:lpstr>
      <vt:lpstr>Chartstrings</vt:lpstr>
      <vt:lpstr>Setting up a new vendor</vt:lpstr>
      <vt:lpstr>Requirements (U.S. Individuals and entities)</vt:lpstr>
      <vt:lpstr>Requirements (International Guests/Organizations)</vt:lpstr>
      <vt:lpstr>  Direct deposit/ach request- employee or student  </vt:lpstr>
      <vt:lpstr>PowerPoint Presentation</vt:lpstr>
      <vt:lpstr>PowerPoint Presentation</vt:lpstr>
      <vt:lpstr>PowerPoint Presentation</vt:lpstr>
      <vt:lpstr>PowerPoint Presentation</vt:lpstr>
      <vt:lpstr>PowerPoint Presentation</vt:lpstr>
      <vt:lpstr>  ACH request- Outside party/ supplier  </vt:lpstr>
      <vt:lpstr>How to add wire instructions – foreign vendor</vt:lpstr>
      <vt:lpstr>Honorarium</vt:lpstr>
      <vt:lpstr>Honorarium</vt:lpstr>
      <vt:lpstr>Making an Honorarium payment to a foreign guest</vt:lpstr>
      <vt:lpstr>Payment to a goods or service provider</vt:lpstr>
      <vt:lpstr>PowerPoint Presentation</vt:lpstr>
      <vt:lpstr>PowerPoint Presentation</vt:lpstr>
      <vt:lpstr>120 Day rule</vt:lpstr>
      <vt:lpstr>Outside request for weai chartstrings</vt:lpstr>
      <vt:lpstr>PowerPoint Presentation</vt:lpstr>
      <vt:lpstr>PowerPoint Presentation</vt:lpstr>
      <vt:lpstr>Completing a concur expense report (for Business EXPENSES)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vt:lpstr>
      <vt:lpstr>Need help?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WEAI business procdures</dc:title>
  <dc:creator>Administrator</dc:creator>
  <cp:lastModifiedBy>SIPAIT</cp:lastModifiedBy>
  <cp:revision>206</cp:revision>
  <cp:lastPrinted>2018-10-10T19:24:35Z</cp:lastPrinted>
  <dcterms:created xsi:type="dcterms:W3CDTF">2018-10-05T20:08:48Z</dcterms:created>
  <dcterms:modified xsi:type="dcterms:W3CDTF">2022-04-15T15:08:25Z</dcterms:modified>
</cp:coreProperties>
</file>